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8" r:id="rId2"/>
    <p:sldId id="259" r:id="rId3"/>
    <p:sldId id="297" r:id="rId4"/>
    <p:sldId id="260" r:id="rId5"/>
    <p:sldId id="304" r:id="rId6"/>
    <p:sldId id="261" r:id="rId7"/>
    <p:sldId id="262" r:id="rId8"/>
    <p:sldId id="298" r:id="rId9"/>
    <p:sldId id="263" r:id="rId10"/>
    <p:sldId id="264" r:id="rId11"/>
    <p:sldId id="299" r:id="rId12"/>
    <p:sldId id="265" r:id="rId13"/>
    <p:sldId id="266" r:id="rId14"/>
    <p:sldId id="302" r:id="rId15"/>
    <p:sldId id="267" r:id="rId16"/>
    <p:sldId id="317" r:id="rId17"/>
    <p:sldId id="318" r:id="rId18"/>
    <p:sldId id="305" r:id="rId19"/>
    <p:sldId id="306" r:id="rId20"/>
    <p:sldId id="268" r:id="rId21"/>
    <p:sldId id="269" r:id="rId22"/>
    <p:sldId id="270" r:id="rId23"/>
    <p:sldId id="271" r:id="rId24"/>
    <p:sldId id="308" r:id="rId25"/>
    <p:sldId id="272" r:id="rId26"/>
    <p:sldId id="309" r:id="rId27"/>
    <p:sldId id="273" r:id="rId28"/>
    <p:sldId id="274" r:id="rId29"/>
    <p:sldId id="310" r:id="rId30"/>
    <p:sldId id="275" r:id="rId31"/>
    <p:sldId id="276" r:id="rId32"/>
    <p:sldId id="277" r:id="rId33"/>
    <p:sldId id="278" r:id="rId34"/>
    <p:sldId id="279" r:id="rId35"/>
    <p:sldId id="281" r:id="rId36"/>
    <p:sldId id="295" r:id="rId37"/>
    <p:sldId id="280" r:id="rId38"/>
    <p:sldId id="311" r:id="rId39"/>
    <p:sldId id="283" r:id="rId40"/>
    <p:sldId id="312" r:id="rId41"/>
    <p:sldId id="314" r:id="rId42"/>
    <p:sldId id="316" r:id="rId43"/>
    <p:sldId id="284" r:id="rId44"/>
    <p:sldId id="285" r:id="rId45"/>
    <p:sldId id="286" r:id="rId46"/>
    <p:sldId id="287" r:id="rId47"/>
    <p:sldId id="288" r:id="rId48"/>
    <p:sldId id="289" r:id="rId49"/>
    <p:sldId id="290" r:id="rId50"/>
    <p:sldId id="291" r:id="rId51"/>
    <p:sldId id="292" r:id="rId52"/>
    <p:sldId id="293" r:id="rId53"/>
    <p:sldId id="256"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3" d="100"/>
          <a:sy n="93" d="100"/>
        </p:scale>
        <p:origin x="-193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8C475C-F87E-4640-9E32-D84EAB9D84F9}" type="datetimeFigureOut">
              <a:rPr lang="en-US" smtClean="0"/>
              <a:pPr/>
              <a:t>2014-06-02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3113EE-56D1-F744-9C04-ED456856072D}" type="slidenum">
              <a:rPr lang="en-US" smtClean="0"/>
              <a:pPr/>
              <a:t>‹#›</a:t>
            </a:fld>
            <a:endParaRPr lang="en-US"/>
          </a:p>
        </p:txBody>
      </p:sp>
    </p:spTree>
    <p:extLst>
      <p:ext uri="{BB962C8B-B14F-4D97-AF65-F5344CB8AC3E}">
        <p14:creationId xmlns:p14="http://schemas.microsoft.com/office/powerpoint/2010/main" val="19719701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8EB56EBF-E6C8-9749-B4BC-28B178615348}" type="slidenum">
              <a:rPr lang="en-US"/>
              <a:pPr/>
              <a:t>1</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A2F7CAB-8A88-6F41-8FC5-B8E11600D064}" type="slidenum">
              <a:rPr lang="en-US"/>
              <a:pPr/>
              <a:t>15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5A6B6AE-2815-454D-8C1E-B7BDE334F32B}" type="slidenum">
              <a:rPr lang="en-US"/>
              <a:pPr/>
              <a:t>20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A32FA67-DD29-8346-8B84-0B37864955F3}" type="slidenum">
              <a:rPr lang="en-US"/>
              <a:pPr/>
              <a:t>21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2B66BF-54B6-8949-8248-006516B94410}" type="slidenum">
              <a:rPr lang="en-US"/>
              <a:pPr/>
              <a:t>22</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83FFFB5-BB64-9245-8127-AB061FDF163A}" type="slidenum">
              <a:rPr lang="en-US"/>
              <a:pPr/>
              <a:t>23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4673429-6E19-084B-AC27-724823598E13}" type="slidenum">
              <a:rPr lang="en-US"/>
              <a:pPr/>
              <a:t>25</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D891976-BDC9-E040-9D5A-D69D37613882}" type="slidenum">
              <a:rPr lang="en-US"/>
              <a:pPr/>
              <a:t>27</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F400D12-7C07-D24A-8AE6-EC3DBF925CFB}" type="slidenum">
              <a:rPr lang="en-US"/>
              <a:pPr/>
              <a:t>28</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0AB9B12-15CD-8B43-9D54-FA37C1556D09}" type="slidenum">
              <a:rPr lang="en-US"/>
              <a:pPr/>
              <a:t>30</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1611D823-28AF-A447-9FC3-CA90A6B139E1}" type="slidenum">
              <a:rPr lang="en-US"/>
              <a:pPr/>
              <a:t>31</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30D8CFF-B2D1-0B41-BDCA-31F50A9224F2}" type="slidenum">
              <a:rPr lang="en-US"/>
              <a:pPr/>
              <a:t>2</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6C3031F-0432-D94F-90C3-678373CA6747}" type="slidenum">
              <a:rPr lang="en-US"/>
              <a:pPr/>
              <a:t>32</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1BEA85FA-1FFB-1B46-BB22-487C5FB727AD}" type="slidenum">
              <a:rPr lang="en-US"/>
              <a:pPr/>
              <a:t>33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E91FCB1-2B78-0E4D-BC6C-B53264209A3D}" type="slidenum">
              <a:rPr lang="en-US"/>
              <a:pPr/>
              <a:t>34</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pPr eaLnBrk="1" hangingPunct="1"/>
            <a:endParaRPr lang="en-US">
              <a:latin typeface="Times New Roman" charset="0"/>
            </a:endParaRPr>
          </a:p>
        </p:txBody>
      </p:sp>
      <p:sp>
        <p:nvSpPr>
          <p:cNvPr id="81924" name="Slide Number Placeholder 3"/>
          <p:cNvSpPr>
            <a:spLocks noGrp="1"/>
          </p:cNvSpPr>
          <p:nvPr>
            <p:ph type="sldNum" sz="quarter" idx="5"/>
          </p:nvPr>
        </p:nvSpPr>
        <p:spPr>
          <a:noFill/>
        </p:spPr>
        <p:txBody>
          <a:bodyPr/>
          <a:lstStyle/>
          <a:p>
            <a:fld id="{2ABA72BA-078E-9F41-816B-C031394F8E17}" type="slidenum">
              <a:rPr lang="en-US"/>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F6D60A36-23B1-4141-B961-19E03911A5C0}" type="slidenum">
              <a:rPr lang="en-US"/>
              <a:pPr/>
              <a:t>36</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CD20C39-7E02-9141-8BA7-A49D0C04B560}" type="slidenum">
              <a:rPr lang="en-US"/>
              <a:pPr/>
              <a:t>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ADAEEF9-AE31-634D-AD85-40BFAD553531}" type="slidenum">
              <a:rPr lang="en-US"/>
              <a:pPr/>
              <a:t>39</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B3678A5-FA6A-0C4E-9C86-DE3E3D24974C}" type="slidenum">
              <a:rPr lang="en-US"/>
              <a:pPr/>
              <a:t>43</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D9D8E8F-BF5A-0840-A4FE-7D400D67DA7E}" type="slidenum">
              <a:rPr lang="en-US"/>
              <a:pPr/>
              <a:t>44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267902-E446-9546-8606-60E2F3BD7C62}" type="slidenum">
              <a:rPr lang="en-US"/>
              <a:pPr/>
              <a:t>45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434B345-832B-3240-9D57-204C2044FC7F}" type="slidenum">
              <a:rPr lang="en-US"/>
              <a:pPr/>
              <a:t>4</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A259769-65CD-1E45-AA6E-338087B14CA4}" type="slidenum">
              <a:rPr lang="en-US"/>
              <a:pPr/>
              <a:t>46</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7C04738-B144-A448-B4A1-D2612B0371C5}" type="slidenum">
              <a:rPr lang="en-US"/>
              <a:pPr/>
              <a:t>47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2FEE5A9-953F-0746-AAF4-D25152A43781}" type="slidenum">
              <a:rPr lang="en-US"/>
              <a:pPr/>
              <a:t>48</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77243C5-D60E-714C-B7A1-79309B5FC052}" type="slidenum">
              <a:rPr lang="en-US"/>
              <a:pPr/>
              <a:t>49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535FAFA-0738-F548-8907-F22FE23DA7FE}" type="slidenum">
              <a:rPr lang="en-US"/>
              <a:pPr/>
              <a:t>50</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08B8530-2D53-304E-81C1-82E043448032}" type="slidenum">
              <a:rPr lang="en-US"/>
              <a:pPr/>
              <a:t>51</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pPr eaLnBrk="1" hangingPunct="1"/>
            <a:endParaRPr lang="en-US">
              <a:latin typeface="Times New Roman" charset="0"/>
            </a:endParaRPr>
          </a:p>
        </p:txBody>
      </p:sp>
      <p:sp>
        <p:nvSpPr>
          <p:cNvPr id="106500" name="Slide Number Placeholder 3"/>
          <p:cNvSpPr>
            <a:spLocks noGrp="1"/>
          </p:cNvSpPr>
          <p:nvPr>
            <p:ph type="sldNum" sz="quarter" idx="5"/>
          </p:nvPr>
        </p:nvSpPr>
        <p:spPr>
          <a:noFill/>
        </p:spPr>
        <p:txBody>
          <a:bodyPr/>
          <a:lstStyle/>
          <a:p>
            <a:fld id="{895CE917-FD79-B04C-9E5D-47FA26A93E97}" type="slidenum">
              <a:rPr lang="en-US"/>
              <a:pPr/>
              <a:t>52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8BA7B9E-FEFC-604E-A276-E3099D92D86E}" type="slidenum">
              <a:rPr lang="en-US"/>
              <a:pPr/>
              <a:t>6</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9B86AA0D-D127-5947-A02A-B1D511EEB22F}" type="slidenum">
              <a:rPr lang="en-US"/>
              <a:pPr/>
              <a:t>7</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46409A4-81A2-9D4C-A5C4-50B6787EB38C}" type="slidenum">
              <a:rPr lang="en-US"/>
              <a:pPr/>
              <a:t>9</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8F9F6758-46F8-FE43-B076-00A965D941AA}" type="slidenum">
              <a:rPr lang="en-US"/>
              <a:pPr/>
              <a:t>10</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D7DDA0B-4A16-BF45-9CAA-F43802CDF9D7}" type="slidenum">
              <a:rPr lang="en-US"/>
              <a:pPr/>
              <a:t>12</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F9FB7DA-5C48-B440-9FF2-7C7031A5AFC2}" type="slidenum">
              <a:rPr lang="en-US"/>
              <a:pPr/>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914400"/>
            <a:ext cx="7772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F5C79342-86B8-8A47-96C2-5AFADBEAAD46}"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914400"/>
            <a:ext cx="77724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676400"/>
            <a:ext cx="38100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38100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962400"/>
            <a:ext cx="38100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62400"/>
            <a:ext cx="3810000" cy="213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FA3D43CA-4B3A-EB48-91DC-2A8DE058115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C06272-0850-2242-99B6-F2E926ED7BB1}"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A708-4311-C849-B0E0-D087615CCEB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06272-0850-2242-99B6-F2E926ED7BB1}" type="datetimeFigureOut">
              <a:rPr lang="en-US" smtClean="0"/>
              <a:pPr/>
              <a:t>2014-06-02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5A708-4311-C849-B0E0-D087615CCEB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jpeg"/></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jpe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EG6_CO_11-L"/>
          <p:cNvPicPr>
            <a:picLocks noChangeAspect="1" noChangeArrowheads="1"/>
          </p:cNvPicPr>
          <p:nvPr/>
        </p:nvPicPr>
        <p:blipFill>
          <a:blip r:embed="rId3"/>
          <a:srcRect/>
          <a:stretch>
            <a:fillRect/>
          </a:stretch>
        </p:blipFill>
        <p:spPr bwMode="auto">
          <a:xfrm>
            <a:off x="417513" y="-6350"/>
            <a:ext cx="8307387" cy="6864350"/>
          </a:xfrm>
          <a:prstGeom prst="rect">
            <a:avLst/>
          </a:prstGeom>
          <a:noFill/>
          <a:ln w="9525">
            <a:noFill/>
            <a:miter lim="800000"/>
            <a:headEnd/>
            <a:tailEnd/>
          </a:ln>
        </p:spPr>
      </p:pic>
      <p:sp>
        <p:nvSpPr>
          <p:cNvPr id="2" name="TextBox 1"/>
          <p:cNvSpPr txBox="1"/>
          <p:nvPr/>
        </p:nvSpPr>
        <p:spPr>
          <a:xfrm>
            <a:off x="838235" y="310133"/>
            <a:ext cx="3611536" cy="2185214"/>
          </a:xfrm>
          <a:prstGeom prst="rect">
            <a:avLst/>
          </a:prstGeom>
          <a:noFill/>
        </p:spPr>
        <p:txBody>
          <a:bodyPr wrap="none" rtlCol="0">
            <a:spAutoFit/>
          </a:bodyPr>
          <a:lstStyle/>
          <a:p>
            <a:pPr algn="ctr"/>
            <a:r>
              <a:rPr lang="en-US" sz="3200" b="1" dirty="0" smtClean="0">
                <a:solidFill>
                  <a:srgbClr val="000090"/>
                </a:solidFill>
              </a:rPr>
              <a:t>CHAPTER 11</a:t>
            </a:r>
          </a:p>
          <a:p>
            <a:pPr algn="ctr"/>
            <a:endParaRPr lang="en-US" sz="3200" b="1" dirty="0" smtClean="0">
              <a:solidFill>
                <a:srgbClr val="000090"/>
              </a:solidFill>
            </a:endParaRPr>
          </a:p>
          <a:p>
            <a:pPr algn="ctr"/>
            <a:r>
              <a:rPr lang="en-US" sz="3600" b="1" dirty="0" smtClean="0">
                <a:solidFill>
                  <a:srgbClr val="000090"/>
                </a:solidFill>
              </a:rPr>
              <a:t>RIVER SYSTEMS &amp; </a:t>
            </a:r>
          </a:p>
          <a:p>
            <a:pPr algn="ctr"/>
            <a:r>
              <a:rPr lang="en-US" sz="3600" b="1" dirty="0" smtClean="0">
                <a:solidFill>
                  <a:srgbClr val="000090"/>
                </a:solidFill>
              </a:rPr>
              <a:t>LANDFORMS</a:t>
            </a:r>
            <a:endParaRPr lang="en-US" sz="3600" b="1" dirty="0">
              <a:solidFill>
                <a:srgbClr val="00009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6" descr="EG6_Figure_11_04-L"/>
          <p:cNvPicPr>
            <a:picLocks noGrp="1" noChangeAspect="1" noChangeArrowheads="1"/>
          </p:cNvPicPr>
          <p:nvPr>
            <p:ph idx="4294967295"/>
          </p:nvPr>
        </p:nvPicPr>
        <p:blipFill>
          <a:blip r:embed="rId3"/>
          <a:srcRect/>
          <a:stretch>
            <a:fillRect/>
          </a:stretch>
        </p:blipFill>
        <p:spPr>
          <a:xfrm>
            <a:off x="419100" y="411163"/>
            <a:ext cx="5805488" cy="6034087"/>
          </a:xfrm>
        </p:spPr>
      </p:pic>
      <p:sp>
        <p:nvSpPr>
          <p:cNvPr id="44035" name="Rectangle 4"/>
          <p:cNvSpPr>
            <a:spLocks noGrp="1" noChangeArrowheads="1"/>
          </p:cNvSpPr>
          <p:nvPr>
            <p:ph type="title"/>
          </p:nvPr>
        </p:nvSpPr>
        <p:spPr>
          <a:xfrm>
            <a:off x="1371600" y="0"/>
            <a:ext cx="7772400" cy="762000"/>
          </a:xfrm>
        </p:spPr>
        <p:txBody>
          <a:bodyPr/>
          <a:lstStyle/>
          <a:p>
            <a:pPr algn="r" eaLnBrk="1" hangingPunct="1"/>
            <a:r>
              <a:rPr lang="en-US">
                <a:solidFill>
                  <a:srgbClr val="16165D"/>
                </a:solidFill>
              </a:rPr>
              <a:t>Drainage Basin System</a:t>
            </a:r>
          </a:p>
        </p:txBody>
      </p:sp>
      <p:sp>
        <p:nvSpPr>
          <p:cNvPr id="44036" name="Text Box 7"/>
          <p:cNvSpPr txBox="1">
            <a:spLocks noChangeArrowheads="1"/>
          </p:cNvSpPr>
          <p:nvPr/>
        </p:nvSpPr>
        <p:spPr bwMode="auto">
          <a:xfrm>
            <a:off x="7970838" y="6278563"/>
            <a:ext cx="1171575" cy="336550"/>
          </a:xfrm>
          <a:prstGeom prst="rect">
            <a:avLst/>
          </a:prstGeom>
          <a:noFill/>
          <a:ln w="9525">
            <a:noFill/>
            <a:miter lim="800000"/>
            <a:headEnd/>
            <a:tailEnd/>
          </a:ln>
        </p:spPr>
        <p:txBody>
          <a:bodyPr wrap="none">
            <a:prstTxWarp prst="textNoShape">
              <a:avLst/>
            </a:prstTxWarp>
            <a:spAutoFit/>
          </a:bodyPr>
          <a:lstStyle/>
          <a:p>
            <a:r>
              <a:rPr lang="en-US"/>
              <a:t>Figure  11.4</a:t>
            </a:r>
          </a:p>
        </p:txBody>
      </p:sp>
      <p:sp>
        <p:nvSpPr>
          <p:cNvPr id="44037"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4038"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6165D"/>
                </a:solidFill>
                <a:ea typeface="Times New Roman" charset="0"/>
                <a:cs typeface="Times New Roman" charset="0"/>
              </a:rPr>
              <a:t>Fluvial Processes and Landscapes</a:t>
            </a:r>
            <a:endParaRPr lang="en-US" dirty="0"/>
          </a:p>
        </p:txBody>
      </p:sp>
      <p:sp>
        <p:nvSpPr>
          <p:cNvPr id="3" name="Content Placeholder 2"/>
          <p:cNvSpPr>
            <a:spLocks noGrp="1"/>
          </p:cNvSpPr>
          <p:nvPr>
            <p:ph idx="1"/>
          </p:nvPr>
        </p:nvSpPr>
        <p:spPr>
          <a:xfrm>
            <a:off x="457200" y="1600200"/>
            <a:ext cx="8229600" cy="4791856"/>
          </a:xfrm>
        </p:spPr>
        <p:txBody>
          <a:bodyPr>
            <a:normAutofit lnSpcReduction="10000"/>
          </a:bodyPr>
          <a:lstStyle/>
          <a:p>
            <a:pPr lvl="1">
              <a:lnSpc>
                <a:spcPct val="90000"/>
              </a:lnSpc>
            </a:pPr>
            <a:r>
              <a:rPr lang="en-US" sz="3200" dirty="0" smtClean="0">
                <a:ea typeface="Times New Roman" charset="0"/>
                <a:cs typeface="Times New Roman" charset="0"/>
              </a:rPr>
              <a:t>Drainage divides and basins</a:t>
            </a:r>
          </a:p>
          <a:p>
            <a:pPr lvl="2">
              <a:lnSpc>
                <a:spcPct val="90000"/>
              </a:lnSpc>
            </a:pPr>
            <a:r>
              <a:rPr lang="en-US" sz="2800" dirty="0" smtClean="0">
                <a:ea typeface="Times New Roman" charset="0"/>
                <a:cs typeface="Times New Roman" charset="0"/>
              </a:rPr>
              <a:t>Continental divides – extensive mountain &amp; highland regions that separate drainage basins – sending flows to the Arctic, Pacific, Hudson Bay, Gulf of Mexico, Atlantic</a:t>
            </a:r>
          </a:p>
          <a:p>
            <a:pPr lvl="2">
              <a:lnSpc>
                <a:spcPct val="90000"/>
              </a:lnSpc>
            </a:pPr>
            <a:r>
              <a:rPr lang="en-US" sz="2800" dirty="0" smtClean="0">
                <a:ea typeface="Times New Roman" charset="0"/>
                <a:cs typeface="Times New Roman" charset="0"/>
              </a:rPr>
              <a:t>Mississippi – Missouri-Ohio river system</a:t>
            </a:r>
          </a:p>
          <a:p>
            <a:pPr lvl="2">
              <a:lnSpc>
                <a:spcPct val="90000"/>
              </a:lnSpc>
            </a:pPr>
            <a:r>
              <a:rPr lang="en-US" sz="2800" dirty="0" smtClean="0">
                <a:ea typeface="Times New Roman" charset="0"/>
                <a:cs typeface="Times New Roman" charset="0"/>
              </a:rPr>
              <a:t>International drainage basin – the Danube River</a:t>
            </a:r>
          </a:p>
          <a:p>
            <a:pPr lvl="3">
              <a:lnSpc>
                <a:spcPct val="90000"/>
              </a:lnSpc>
            </a:pPr>
            <a:r>
              <a:rPr lang="en-US" dirty="0" smtClean="0">
                <a:ea typeface="Times New Roman" charset="0"/>
                <a:cs typeface="Times New Roman" charset="0"/>
              </a:rPr>
              <a:t>Crosses or forms the borders between 9 countries</a:t>
            </a:r>
          </a:p>
          <a:p>
            <a:pPr lvl="3">
              <a:lnSpc>
                <a:spcPct val="90000"/>
              </a:lnSpc>
            </a:pPr>
            <a:r>
              <a:rPr lang="en-US" dirty="0" smtClean="0">
                <a:ea typeface="Times New Roman" charset="0"/>
                <a:cs typeface="Times New Roman" charset="0"/>
              </a:rPr>
              <a:t>Serves many economic functions</a:t>
            </a:r>
          </a:p>
          <a:p>
            <a:pPr lvl="3">
              <a:lnSpc>
                <a:spcPct val="90000"/>
              </a:lnSpc>
            </a:pPr>
            <a:r>
              <a:rPr lang="en-US" dirty="0" smtClean="0">
                <a:ea typeface="Times New Roman" charset="0"/>
                <a:cs typeface="Times New Roman" charset="0"/>
              </a:rPr>
              <a:t>International struggle underway to save the river</a:t>
            </a:r>
          </a:p>
          <a:p>
            <a:pPr lvl="3">
              <a:lnSpc>
                <a:spcPct val="90000"/>
              </a:lnSpc>
            </a:pPr>
            <a:r>
              <a:rPr lang="en-US" dirty="0" smtClean="0">
                <a:ea typeface="Times New Roman" charset="0"/>
                <a:cs typeface="Times New Roman" charset="0"/>
              </a:rPr>
              <a:t>Begins in eastern Germany and flows through Romania and deltaic ecosystems in the Black sea</a:t>
            </a:r>
          </a:p>
          <a:p>
            <a:pPr lvl="2">
              <a:lnSpc>
                <a:spcPct val="90000"/>
              </a:lnSpc>
            </a:pPr>
            <a:endParaRPr lang="en-US" dirty="0" smtClean="0">
              <a:ea typeface="Times New Roman" charset="0"/>
              <a:cs typeface="Times New Roman"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0" y="1600200"/>
            <a:ext cx="7772400" cy="1600200"/>
          </a:xfrm>
        </p:spPr>
        <p:txBody>
          <a:bodyPr>
            <a:normAutofit fontScale="90000"/>
          </a:bodyPr>
          <a:lstStyle/>
          <a:p>
            <a:pPr algn="l" eaLnBrk="1" hangingPunct="1"/>
            <a:r>
              <a:rPr lang="en-US" dirty="0">
                <a:solidFill>
                  <a:srgbClr val="16165D"/>
                </a:solidFill>
              </a:rPr>
              <a:t>Drainage </a:t>
            </a:r>
            <a:br>
              <a:rPr lang="en-US" dirty="0">
                <a:solidFill>
                  <a:srgbClr val="16165D"/>
                </a:solidFill>
              </a:rPr>
            </a:br>
            <a:r>
              <a:rPr lang="en-US" dirty="0" smtClean="0">
                <a:solidFill>
                  <a:srgbClr val="16165D"/>
                </a:solidFill>
              </a:rPr>
              <a:t>Basins</a:t>
            </a:r>
            <a:br>
              <a:rPr lang="en-US" dirty="0" smtClean="0">
                <a:solidFill>
                  <a:srgbClr val="16165D"/>
                </a:solidFill>
              </a:rPr>
            </a:br>
            <a:r>
              <a:rPr lang="en-US" dirty="0" smtClean="0">
                <a:solidFill>
                  <a:srgbClr val="16165D"/>
                </a:solidFill>
              </a:rPr>
              <a:t>Of the US</a:t>
            </a:r>
            <a:br>
              <a:rPr lang="en-US" dirty="0" smtClean="0">
                <a:solidFill>
                  <a:srgbClr val="16165D"/>
                </a:solidFill>
              </a:rPr>
            </a:br>
            <a:r>
              <a:rPr lang="en-US" dirty="0" smtClean="0">
                <a:solidFill>
                  <a:srgbClr val="16165D"/>
                </a:solidFill>
              </a:rPr>
              <a:t>&amp;</a:t>
            </a:r>
            <a:br>
              <a:rPr lang="en-US" dirty="0" smtClean="0">
                <a:solidFill>
                  <a:srgbClr val="16165D"/>
                </a:solidFill>
              </a:rPr>
            </a:br>
            <a:r>
              <a:rPr lang="en-US" dirty="0" smtClean="0">
                <a:solidFill>
                  <a:srgbClr val="16165D"/>
                </a:solidFill>
              </a:rPr>
              <a:t>Canada</a:t>
            </a:r>
            <a:br>
              <a:rPr lang="en-US" dirty="0" smtClean="0">
                <a:solidFill>
                  <a:srgbClr val="16165D"/>
                </a:solidFill>
              </a:rPr>
            </a:br>
            <a:endParaRPr lang="en-US" dirty="0">
              <a:solidFill>
                <a:srgbClr val="16165D"/>
              </a:solidFill>
            </a:endParaRPr>
          </a:p>
        </p:txBody>
      </p:sp>
      <p:sp>
        <p:nvSpPr>
          <p:cNvPr id="46083" name="Text Box 7"/>
          <p:cNvSpPr txBox="1">
            <a:spLocks noChangeArrowheads="1"/>
          </p:cNvSpPr>
          <p:nvPr/>
        </p:nvSpPr>
        <p:spPr bwMode="auto">
          <a:xfrm>
            <a:off x="0" y="6162675"/>
            <a:ext cx="1171575" cy="336550"/>
          </a:xfrm>
          <a:prstGeom prst="rect">
            <a:avLst/>
          </a:prstGeom>
          <a:noFill/>
          <a:ln w="9525">
            <a:noFill/>
            <a:miter lim="800000"/>
            <a:headEnd/>
            <a:tailEnd/>
          </a:ln>
        </p:spPr>
        <p:txBody>
          <a:bodyPr wrap="none">
            <a:prstTxWarp prst="textNoShape">
              <a:avLst/>
            </a:prstTxWarp>
            <a:spAutoFit/>
          </a:bodyPr>
          <a:lstStyle/>
          <a:p>
            <a:r>
              <a:rPr lang="en-US"/>
              <a:t>Figure  11.5</a:t>
            </a:r>
          </a:p>
        </p:txBody>
      </p:sp>
      <p:pic>
        <p:nvPicPr>
          <p:cNvPr id="46084" name="Picture 5" descr="EG6_Figure_11_05-L"/>
          <p:cNvPicPr>
            <a:picLocks noGrp="1" noChangeAspect="1" noChangeArrowheads="1"/>
          </p:cNvPicPr>
          <p:nvPr>
            <p:ph idx="4294967295"/>
          </p:nvPr>
        </p:nvPicPr>
        <p:blipFill>
          <a:blip r:embed="rId3"/>
          <a:srcRect/>
          <a:stretch>
            <a:fillRect/>
          </a:stretch>
        </p:blipFill>
        <p:spPr>
          <a:xfrm>
            <a:off x="2301875" y="50800"/>
            <a:ext cx="6842125" cy="6556375"/>
          </a:xfrm>
        </p:spPr>
      </p:pic>
      <p:sp>
        <p:nvSpPr>
          <p:cNvPr id="4608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608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dirty="0" smtClean="0">
                <a:solidFill>
                  <a:srgbClr val="16165D"/>
                </a:solidFill>
              </a:rPr>
              <a:t>An International Drainage basin - The </a:t>
            </a:r>
            <a:r>
              <a:rPr lang="en-US" dirty="0">
                <a:solidFill>
                  <a:srgbClr val="16165D"/>
                </a:solidFill>
              </a:rPr>
              <a:t>Danube River</a:t>
            </a:r>
          </a:p>
        </p:txBody>
      </p:sp>
      <p:sp>
        <p:nvSpPr>
          <p:cNvPr id="48131" name="Text Box 4"/>
          <p:cNvSpPr txBox="1">
            <a:spLocks noChangeArrowheads="1"/>
          </p:cNvSpPr>
          <p:nvPr/>
        </p:nvSpPr>
        <p:spPr bwMode="auto">
          <a:xfrm>
            <a:off x="8021638" y="6243638"/>
            <a:ext cx="1120775" cy="336550"/>
          </a:xfrm>
          <a:prstGeom prst="rect">
            <a:avLst/>
          </a:prstGeom>
          <a:noFill/>
          <a:ln w="9525">
            <a:noFill/>
            <a:miter lim="800000"/>
            <a:headEnd/>
            <a:tailEnd/>
          </a:ln>
        </p:spPr>
        <p:txBody>
          <a:bodyPr wrap="none">
            <a:prstTxWarp prst="textNoShape">
              <a:avLst/>
            </a:prstTxWarp>
            <a:spAutoFit/>
          </a:bodyPr>
          <a:lstStyle/>
          <a:p>
            <a:r>
              <a:rPr lang="en-US"/>
              <a:t>Figure 11.6</a:t>
            </a:r>
          </a:p>
        </p:txBody>
      </p:sp>
      <p:pic>
        <p:nvPicPr>
          <p:cNvPr id="48132" name="Picture 5" descr="EG6_Figure_11_06-L"/>
          <p:cNvPicPr>
            <a:picLocks noGrp="1" noChangeAspect="1" noChangeArrowheads="1"/>
          </p:cNvPicPr>
          <p:nvPr>
            <p:ph idx="4294967295"/>
          </p:nvPr>
        </p:nvPicPr>
        <p:blipFill>
          <a:blip r:embed="rId3"/>
          <a:srcRect/>
          <a:stretch>
            <a:fillRect/>
          </a:stretch>
        </p:blipFill>
        <p:spPr>
          <a:xfrm>
            <a:off x="26988" y="1830388"/>
            <a:ext cx="9088437" cy="3979862"/>
          </a:xfrm>
        </p:spPr>
      </p:pic>
      <p:sp>
        <p:nvSpPr>
          <p:cNvPr id="5" name="TextBox 4"/>
          <p:cNvSpPr txBox="1"/>
          <p:nvPr/>
        </p:nvSpPr>
        <p:spPr>
          <a:xfrm>
            <a:off x="457200" y="5810250"/>
            <a:ext cx="8463149" cy="523220"/>
          </a:xfrm>
          <a:prstGeom prst="rect">
            <a:avLst/>
          </a:prstGeom>
          <a:noFill/>
        </p:spPr>
        <p:txBody>
          <a:bodyPr wrap="none" rtlCol="0">
            <a:spAutoFit/>
          </a:bodyPr>
          <a:lstStyle/>
          <a:p>
            <a:r>
              <a:rPr lang="en-US" sz="2800" dirty="0" smtClean="0"/>
              <a:t>Regarded as one of the Earth’s most polluted river basins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6165D"/>
                </a:solidFill>
                <a:ea typeface="Times New Roman" charset="0"/>
                <a:cs typeface="Times New Roman" charset="0"/>
              </a:rPr>
              <a:t>Fluvial Processes and Landscapes</a:t>
            </a:r>
            <a:endParaRPr lang="en-US" dirty="0"/>
          </a:p>
        </p:txBody>
      </p:sp>
      <p:sp>
        <p:nvSpPr>
          <p:cNvPr id="3" name="Content Placeholder 2"/>
          <p:cNvSpPr>
            <a:spLocks noGrp="1"/>
          </p:cNvSpPr>
          <p:nvPr>
            <p:ph idx="1"/>
          </p:nvPr>
        </p:nvSpPr>
        <p:spPr/>
        <p:txBody>
          <a:bodyPr>
            <a:normAutofit/>
          </a:bodyPr>
          <a:lstStyle/>
          <a:p>
            <a:pPr lvl="1">
              <a:lnSpc>
                <a:spcPct val="90000"/>
              </a:lnSpc>
            </a:pPr>
            <a:r>
              <a:rPr lang="en-US" dirty="0" smtClean="0">
                <a:ea typeface="Times New Roman" charset="0"/>
                <a:cs typeface="Times New Roman" charset="0"/>
              </a:rPr>
              <a:t>Drainage basins as open systems</a:t>
            </a:r>
          </a:p>
          <a:p>
            <a:pPr lvl="2">
              <a:lnSpc>
                <a:spcPct val="90000"/>
              </a:lnSpc>
            </a:pPr>
            <a:r>
              <a:rPr lang="en-US" dirty="0" smtClean="0">
                <a:ea typeface="Times New Roman" charset="0"/>
                <a:cs typeface="Times New Roman" charset="0"/>
              </a:rPr>
              <a:t>Inputs: precipitation, geology and tectonic activities</a:t>
            </a:r>
          </a:p>
          <a:p>
            <a:pPr lvl="2">
              <a:lnSpc>
                <a:spcPct val="90000"/>
              </a:lnSpc>
            </a:pPr>
            <a:r>
              <a:rPr lang="en-US" dirty="0" smtClean="0">
                <a:ea typeface="Times New Roman" charset="0"/>
                <a:cs typeface="Times New Roman" charset="0"/>
              </a:rPr>
              <a:t>Outputs: water &amp; sediment that leave through the mouth of the river</a:t>
            </a:r>
          </a:p>
          <a:p>
            <a:pPr lvl="2">
              <a:lnSpc>
                <a:spcPct val="90000"/>
              </a:lnSpc>
            </a:pPr>
            <a:r>
              <a:rPr lang="en-US" dirty="0" smtClean="0">
                <a:ea typeface="Times New Roman" charset="0"/>
                <a:cs typeface="Times New Roman" charset="0"/>
              </a:rPr>
              <a:t>There is a constant struggle toward an equilibrium among interacting variables of discharge, transported sediment load, channel shape &amp; channel slope</a:t>
            </a:r>
          </a:p>
          <a:p>
            <a:pPr lvl="1">
              <a:lnSpc>
                <a:spcPct val="90000"/>
              </a:lnSpc>
            </a:pPr>
            <a:r>
              <a:rPr lang="en-US" dirty="0" smtClean="0">
                <a:ea typeface="Times New Roman" charset="0"/>
                <a:cs typeface="Times New Roman" charset="0"/>
              </a:rPr>
              <a:t>An example: The Delaware River Basin</a:t>
            </a:r>
          </a:p>
          <a:p>
            <a:pPr lvl="2">
              <a:lnSpc>
                <a:spcPct val="90000"/>
              </a:lnSpc>
            </a:pPr>
            <a:r>
              <a:rPr lang="en-US" dirty="0" smtClean="0">
                <a:ea typeface="Times New Roman" charset="0"/>
                <a:cs typeface="Times New Roman" charset="0"/>
              </a:rPr>
              <a:t>Studied by the USGS to assess potential impact of global warming on a river system as temp. &amp; precipitation change over it’s drainage basin</a:t>
            </a:r>
          </a:p>
          <a:p>
            <a:pPr marL="914400" lvl="2" indent="0">
              <a:lnSpc>
                <a:spcPct val="90000"/>
              </a:lnSpc>
              <a:buNone/>
            </a:pPr>
            <a:endParaRPr lang="en-US" dirty="0" smtClean="0">
              <a:ea typeface="Times New Roman" charset="0"/>
              <a:cs typeface="Times New Roman"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a:xfrm>
            <a:off x="1371600" y="0"/>
            <a:ext cx="7772400" cy="1938338"/>
          </a:xfrm>
        </p:spPr>
        <p:txBody>
          <a:bodyPr/>
          <a:lstStyle/>
          <a:p>
            <a:pPr algn="r" eaLnBrk="1" hangingPunct="1"/>
            <a:r>
              <a:rPr lang="en-US">
                <a:solidFill>
                  <a:srgbClr val="16165D"/>
                </a:solidFill>
              </a:rPr>
              <a:t>The Delaware </a:t>
            </a:r>
            <a:br>
              <a:rPr lang="en-US">
                <a:solidFill>
                  <a:srgbClr val="16165D"/>
                </a:solidFill>
              </a:rPr>
            </a:br>
            <a:r>
              <a:rPr lang="en-US">
                <a:solidFill>
                  <a:srgbClr val="16165D"/>
                </a:solidFill>
              </a:rPr>
              <a:t>River Basin</a:t>
            </a:r>
          </a:p>
        </p:txBody>
      </p:sp>
      <p:sp>
        <p:nvSpPr>
          <p:cNvPr id="50179" name="Text Box 7"/>
          <p:cNvSpPr txBox="1">
            <a:spLocks noChangeArrowheads="1"/>
          </p:cNvSpPr>
          <p:nvPr/>
        </p:nvSpPr>
        <p:spPr bwMode="auto">
          <a:xfrm>
            <a:off x="8021638" y="6129338"/>
            <a:ext cx="1120775" cy="336550"/>
          </a:xfrm>
          <a:prstGeom prst="rect">
            <a:avLst/>
          </a:prstGeom>
          <a:noFill/>
          <a:ln w="9525">
            <a:noFill/>
            <a:miter lim="800000"/>
            <a:headEnd/>
            <a:tailEnd/>
          </a:ln>
        </p:spPr>
        <p:txBody>
          <a:bodyPr wrap="none">
            <a:prstTxWarp prst="textNoShape">
              <a:avLst/>
            </a:prstTxWarp>
            <a:spAutoFit/>
          </a:bodyPr>
          <a:lstStyle/>
          <a:p>
            <a:r>
              <a:rPr lang="en-US"/>
              <a:t>Figure 11.7</a:t>
            </a:r>
          </a:p>
        </p:txBody>
      </p:sp>
      <p:pic>
        <p:nvPicPr>
          <p:cNvPr id="50180" name="Picture 5" descr="EG6_Figure_11_07-L"/>
          <p:cNvPicPr>
            <a:picLocks noGrp="1" noChangeAspect="1" noChangeArrowheads="1"/>
          </p:cNvPicPr>
          <p:nvPr>
            <p:ph idx="4294967295"/>
          </p:nvPr>
        </p:nvPicPr>
        <p:blipFill>
          <a:blip r:embed="rId3"/>
          <a:srcRect/>
          <a:stretch>
            <a:fillRect/>
          </a:stretch>
        </p:blipFill>
        <p:spPr>
          <a:xfrm>
            <a:off x="2214563" y="33338"/>
            <a:ext cx="3257550" cy="6527800"/>
          </a:xfrm>
        </p:spPr>
      </p:pic>
      <p:sp>
        <p:nvSpPr>
          <p:cNvPr id="5018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018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Red River Drainage Bas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38190" cy="6858000"/>
          </a:xfrm>
          <a:prstGeom prst="rect">
            <a:avLst/>
          </a:prstGeom>
        </p:spPr>
      </p:pic>
      <p:sp>
        <p:nvSpPr>
          <p:cNvPr id="5" name="Rectangle 4"/>
          <p:cNvSpPr/>
          <p:nvPr/>
        </p:nvSpPr>
        <p:spPr>
          <a:xfrm>
            <a:off x="5472741" y="608014"/>
            <a:ext cx="3313177" cy="6432529"/>
          </a:xfrm>
          <a:prstGeom prst="rect">
            <a:avLst/>
          </a:prstGeom>
        </p:spPr>
        <p:txBody>
          <a:bodyPr wrap="square">
            <a:spAutoFit/>
          </a:bodyPr>
          <a:lstStyle/>
          <a:p>
            <a:r>
              <a:rPr lang="en-US" sz="2800" dirty="0">
                <a:solidFill>
                  <a:srgbClr val="FF0000"/>
                </a:solidFill>
              </a:rPr>
              <a:t>The Red River</a:t>
            </a:r>
            <a:r>
              <a:rPr lang="en-US" sz="2400" dirty="0"/>
              <a:t>, or Red River of the North as it is known in the United States, flows north from its headwaters in Minnesota, across the Canada-United States international boundary, to its outlet at Lake Winnipeg in </a:t>
            </a:r>
            <a:r>
              <a:rPr lang="en-US" sz="2400" dirty="0" smtClean="0"/>
              <a:t>Manitoba.</a:t>
            </a:r>
          </a:p>
          <a:p>
            <a:r>
              <a:rPr lang="en-US" sz="2400" dirty="0" smtClean="0"/>
              <a:t>Recent Flood Events:</a:t>
            </a:r>
          </a:p>
          <a:p>
            <a:r>
              <a:rPr lang="en-US" sz="2400" dirty="0" smtClean="0"/>
              <a:t>1950</a:t>
            </a:r>
          </a:p>
          <a:p>
            <a:r>
              <a:rPr lang="en-US" sz="2400" dirty="0" smtClean="0"/>
              <a:t>1997</a:t>
            </a:r>
          </a:p>
          <a:p>
            <a:r>
              <a:rPr lang="en-US" sz="2400" dirty="0" smtClean="0"/>
              <a:t>2009</a:t>
            </a:r>
          </a:p>
          <a:p>
            <a:r>
              <a:rPr lang="en-US" sz="2400" dirty="0" smtClean="0"/>
              <a:t>2010</a:t>
            </a:r>
          </a:p>
          <a:p>
            <a:r>
              <a:rPr lang="en-US" sz="2400" dirty="0" smtClean="0"/>
              <a:t>2011</a:t>
            </a:r>
          </a:p>
          <a:p>
            <a:r>
              <a:rPr lang="en-US" sz="2400" dirty="0" smtClean="0"/>
              <a:t> </a:t>
            </a:r>
            <a:endParaRPr lang="en-US" sz="2400" dirty="0"/>
          </a:p>
        </p:txBody>
      </p:sp>
    </p:spTree>
    <p:extLst>
      <p:ext uri="{BB962C8B-B14F-4D97-AF65-F5344CB8AC3E}">
        <p14:creationId xmlns:p14="http://schemas.microsoft.com/office/powerpoint/2010/main" val="192602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d River flood way 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987"/>
            <a:ext cx="6067083" cy="6350000"/>
          </a:xfrm>
          <a:prstGeom prst="rect">
            <a:avLst/>
          </a:prstGeom>
        </p:spPr>
      </p:pic>
      <p:sp>
        <p:nvSpPr>
          <p:cNvPr id="3" name="Rectangle 2"/>
          <p:cNvSpPr/>
          <p:nvPr/>
        </p:nvSpPr>
        <p:spPr>
          <a:xfrm>
            <a:off x="5963719" y="253577"/>
            <a:ext cx="3076917" cy="4524315"/>
          </a:xfrm>
          <a:prstGeom prst="rect">
            <a:avLst/>
          </a:prstGeom>
        </p:spPr>
        <p:txBody>
          <a:bodyPr wrap="square">
            <a:spAutoFit/>
          </a:bodyPr>
          <a:lstStyle/>
          <a:p>
            <a:r>
              <a:rPr lang="en-US" sz="2400" dirty="0"/>
              <a:t>Melting snow and river ice, as well as runoff from its tributaries, often create ice dams, which cause the river to overflow. The valley is essentially flat, leading to overland flooding, with no high ground on which to take refuge</a:t>
            </a:r>
            <a:r>
              <a:rPr lang="en-US" sz="2400" dirty="0" smtClean="0"/>
              <a:t>.</a:t>
            </a:r>
          </a:p>
          <a:p>
            <a:endParaRPr lang="en-US" sz="2400" dirty="0"/>
          </a:p>
        </p:txBody>
      </p:sp>
      <p:sp>
        <p:nvSpPr>
          <p:cNvPr id="4" name="Rectangle 3"/>
          <p:cNvSpPr/>
          <p:nvPr/>
        </p:nvSpPr>
        <p:spPr>
          <a:xfrm>
            <a:off x="3189510" y="4516777"/>
            <a:ext cx="5954490" cy="1692771"/>
          </a:xfrm>
          <a:prstGeom prst="rect">
            <a:avLst/>
          </a:prstGeom>
        </p:spPr>
        <p:txBody>
          <a:bodyPr wrap="square">
            <a:spAutoFit/>
          </a:bodyPr>
          <a:lstStyle/>
          <a:p>
            <a:r>
              <a:rPr lang="en-US" sz="2000" dirty="0"/>
              <a:t>The </a:t>
            </a:r>
            <a:r>
              <a:rPr lang="en-US" sz="2400" dirty="0">
                <a:solidFill>
                  <a:srgbClr val="FF0000"/>
                </a:solidFill>
              </a:rPr>
              <a:t>Red River Floodway </a:t>
            </a:r>
            <a:r>
              <a:rPr lang="en-US" sz="2000" dirty="0"/>
              <a:t>is an artificial flood control waterway in </a:t>
            </a:r>
            <a:r>
              <a:rPr lang="en-US" sz="2000" dirty="0" smtClean="0"/>
              <a:t>Manitoba. It’s </a:t>
            </a:r>
            <a:r>
              <a:rPr lang="en-US" sz="2000" dirty="0"/>
              <a:t>a 47 km </a:t>
            </a:r>
            <a:r>
              <a:rPr lang="en-US" sz="2000" dirty="0" smtClean="0"/>
              <a:t>long </a:t>
            </a:r>
            <a:r>
              <a:rPr lang="en-US" sz="2000" dirty="0"/>
              <a:t>channel which, during flood periods, takes part of the Red River's flow around the city of </a:t>
            </a:r>
            <a:r>
              <a:rPr lang="en-US" sz="2000" dirty="0" smtClean="0"/>
              <a:t>Winnipeg, to </a:t>
            </a:r>
            <a:r>
              <a:rPr lang="en-US" sz="2000" dirty="0"/>
              <a:t>the east and discharges it back into the Red River</a:t>
            </a:r>
          </a:p>
        </p:txBody>
      </p:sp>
    </p:spTree>
    <p:extLst>
      <p:ext uri="{BB962C8B-B14F-4D97-AF65-F5344CB8AC3E}">
        <p14:creationId xmlns:p14="http://schemas.microsoft.com/office/powerpoint/2010/main" val="23851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solidFill>
                  <a:srgbClr val="16165D"/>
                </a:solidFill>
                <a:ea typeface="Times New Roman" charset="0"/>
                <a:cs typeface="Times New Roman" charset="0"/>
              </a:rPr>
              <a:t>Fluvial Processes and Landscapes</a:t>
            </a:r>
            <a:endParaRPr lang="en-US" sz="4000" dirty="0"/>
          </a:p>
        </p:txBody>
      </p:sp>
      <p:sp>
        <p:nvSpPr>
          <p:cNvPr id="3" name="Content Placeholder 2"/>
          <p:cNvSpPr>
            <a:spLocks noGrp="1"/>
          </p:cNvSpPr>
          <p:nvPr>
            <p:ph idx="1"/>
          </p:nvPr>
        </p:nvSpPr>
        <p:spPr>
          <a:xfrm>
            <a:off x="457200" y="1325351"/>
            <a:ext cx="8229600" cy="5121928"/>
          </a:xfrm>
        </p:spPr>
        <p:txBody>
          <a:bodyPr/>
          <a:lstStyle/>
          <a:p>
            <a:r>
              <a:rPr lang="en-US" dirty="0" smtClean="0">
                <a:ea typeface="Times New Roman" charset="0"/>
                <a:cs typeface="Times New Roman" charset="0"/>
              </a:rPr>
              <a:t>Drainage Density and Patterns</a:t>
            </a:r>
          </a:p>
          <a:p>
            <a:pPr lvl="1"/>
            <a:r>
              <a:rPr lang="en-US" sz="3200" dirty="0" smtClean="0">
                <a:ea typeface="Times New Roman" charset="0"/>
                <a:cs typeface="Times New Roman" charset="0"/>
              </a:rPr>
              <a:t>Drainage pattern – an arrangement of channels that is determined by: </a:t>
            </a:r>
          </a:p>
          <a:p>
            <a:pPr lvl="2"/>
            <a:r>
              <a:rPr lang="en-US" sz="2800" dirty="0" smtClean="0">
                <a:ea typeface="Times New Roman" charset="0"/>
                <a:cs typeface="Times New Roman" charset="0"/>
              </a:rPr>
              <a:t>slope </a:t>
            </a:r>
          </a:p>
          <a:p>
            <a:pPr lvl="2"/>
            <a:r>
              <a:rPr lang="en-US" sz="2800" dirty="0" smtClean="0">
                <a:ea typeface="Times New Roman" charset="0"/>
                <a:cs typeface="Times New Roman" charset="0"/>
              </a:rPr>
              <a:t>different rock resistance (rock structure)</a:t>
            </a:r>
          </a:p>
          <a:p>
            <a:pPr lvl="2"/>
            <a:r>
              <a:rPr lang="en-US" sz="2800" dirty="0" smtClean="0">
                <a:ea typeface="Times New Roman" charset="0"/>
                <a:cs typeface="Times New Roman" charset="0"/>
              </a:rPr>
              <a:t>climactic and hydrologic variability </a:t>
            </a:r>
          </a:p>
          <a:p>
            <a:pPr lvl="2"/>
            <a:r>
              <a:rPr lang="en-US" sz="2800" dirty="0" smtClean="0">
                <a:ea typeface="Times New Roman" charset="0"/>
                <a:cs typeface="Times New Roman" charset="0"/>
              </a:rPr>
              <a:t>relief of the land </a:t>
            </a:r>
          </a:p>
          <a:p>
            <a:pPr lvl="2"/>
            <a:r>
              <a:rPr lang="en-US" sz="2800" dirty="0" smtClean="0">
                <a:ea typeface="Times New Roman" charset="0"/>
                <a:cs typeface="Times New Roman" charset="0"/>
              </a:rPr>
              <a:t>structural controls imposed by landscape</a:t>
            </a:r>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3181"/>
          </a:xfrm>
        </p:spPr>
        <p:txBody>
          <a:bodyPr>
            <a:normAutofit fontScale="90000"/>
          </a:bodyPr>
          <a:lstStyle/>
          <a:p>
            <a:r>
              <a:rPr lang="en-US" dirty="0" smtClean="0">
                <a:solidFill>
                  <a:srgbClr val="16165D"/>
                </a:solidFill>
                <a:ea typeface="Times New Roman" charset="0"/>
                <a:cs typeface="Times New Roman" charset="0"/>
              </a:rPr>
              <a:t>Fluvial Processes and Landscapes</a:t>
            </a:r>
            <a:endParaRPr lang="en-US" dirty="0"/>
          </a:p>
        </p:txBody>
      </p:sp>
      <p:sp>
        <p:nvSpPr>
          <p:cNvPr id="3" name="Content Placeholder 2"/>
          <p:cNvSpPr>
            <a:spLocks noGrp="1"/>
          </p:cNvSpPr>
          <p:nvPr>
            <p:ph idx="1"/>
          </p:nvPr>
        </p:nvSpPr>
        <p:spPr>
          <a:xfrm>
            <a:off x="457200" y="1242516"/>
            <a:ext cx="8229600" cy="5218569"/>
          </a:xfrm>
        </p:spPr>
        <p:txBody>
          <a:bodyPr>
            <a:normAutofit/>
          </a:bodyPr>
          <a:lstStyle/>
          <a:p>
            <a:pPr lvl="1"/>
            <a:r>
              <a:rPr lang="en-US" dirty="0" smtClean="0">
                <a:ea typeface="Times New Roman" charset="0"/>
                <a:cs typeface="Times New Roman" charset="0"/>
              </a:rPr>
              <a:t>7 most common drainage patterns;</a:t>
            </a:r>
          </a:p>
          <a:p>
            <a:pPr lvl="2"/>
            <a:r>
              <a:rPr lang="en-US" dirty="0" smtClean="0">
                <a:ea typeface="Times New Roman" charset="0"/>
                <a:cs typeface="Times New Roman" charset="0"/>
              </a:rPr>
              <a:t>Dendritic (treelike)</a:t>
            </a:r>
          </a:p>
          <a:p>
            <a:pPr lvl="2"/>
            <a:r>
              <a:rPr lang="en-US" dirty="0" smtClean="0">
                <a:ea typeface="Times New Roman" charset="0"/>
                <a:cs typeface="Times New Roman" charset="0"/>
              </a:rPr>
              <a:t>Trellis characteristic of folded topography (</a:t>
            </a:r>
            <a:r>
              <a:rPr lang="en-US" i="1" dirty="0" smtClean="0">
                <a:ea typeface="Times New Roman" charset="0"/>
                <a:cs typeface="Times New Roman" charset="0"/>
              </a:rPr>
              <a:t>capture</a:t>
            </a:r>
            <a:r>
              <a:rPr lang="en-US" dirty="0" smtClean="0">
                <a:ea typeface="Times New Roman" charset="0"/>
                <a:cs typeface="Times New Roman" charset="0"/>
              </a:rPr>
              <a:t>)</a:t>
            </a:r>
          </a:p>
          <a:p>
            <a:pPr lvl="2"/>
            <a:r>
              <a:rPr lang="en-US" dirty="0" smtClean="0">
                <a:ea typeface="Times New Roman" charset="0"/>
                <a:cs typeface="Times New Roman" charset="0"/>
              </a:rPr>
              <a:t>Radial drainage – streams flow off a central peak or dome</a:t>
            </a:r>
          </a:p>
          <a:p>
            <a:pPr lvl="2"/>
            <a:r>
              <a:rPr lang="en-US" dirty="0" smtClean="0">
                <a:ea typeface="Times New Roman" charset="0"/>
                <a:cs typeface="Times New Roman" charset="0"/>
              </a:rPr>
              <a:t>Parallel drainage – associated with steep slopes</a:t>
            </a:r>
          </a:p>
          <a:p>
            <a:pPr lvl="2"/>
            <a:r>
              <a:rPr lang="en-US" dirty="0" smtClean="0">
                <a:ea typeface="Times New Roman" charset="0"/>
                <a:cs typeface="Times New Roman" charset="0"/>
              </a:rPr>
              <a:t>Rectangular pattern – formed by faulted and jointed landscape (right angle turns)</a:t>
            </a:r>
          </a:p>
          <a:p>
            <a:pPr lvl="2"/>
            <a:r>
              <a:rPr lang="en-US" dirty="0" smtClean="0">
                <a:ea typeface="Times New Roman" charset="0"/>
                <a:cs typeface="Times New Roman" charset="0"/>
              </a:rPr>
              <a:t>Annular patterns – associated with structural domes; concentric patterns of rock strata</a:t>
            </a:r>
          </a:p>
          <a:p>
            <a:pPr lvl="2"/>
            <a:r>
              <a:rPr lang="en-US" dirty="0" smtClean="0">
                <a:ea typeface="Times New Roman" charset="0"/>
                <a:cs typeface="Times New Roman" charset="0"/>
              </a:rPr>
              <a:t>Deranged pattern – glaciated regions of Canada, northern Europe</a:t>
            </a:r>
            <a:endParaRPr lang="en-US" dirty="0"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normAutofit lnSpcReduction="10000"/>
          </a:bodyPr>
          <a:lstStyle/>
          <a:p>
            <a:pPr eaLnBrk="1" hangingPunct="1">
              <a:lnSpc>
                <a:spcPct val="90000"/>
              </a:lnSpc>
            </a:pPr>
            <a:r>
              <a:rPr lang="en-US" dirty="0">
                <a:ea typeface="Times New Roman" charset="0"/>
                <a:cs typeface="Times New Roman" charset="0"/>
              </a:rPr>
              <a:t>Fluvial Processes and Landscapes</a:t>
            </a:r>
            <a:r>
              <a:rPr lang="en-US" dirty="0" smtClean="0">
                <a:ea typeface="Times New Roman" charset="0"/>
                <a:cs typeface="Times New Roman" charset="0"/>
              </a:rPr>
              <a:t> </a:t>
            </a:r>
          </a:p>
          <a:p>
            <a:pPr lvl="1">
              <a:lnSpc>
                <a:spcPct val="90000"/>
              </a:lnSpc>
            </a:pPr>
            <a:r>
              <a:rPr lang="en-US" dirty="0" smtClean="0">
                <a:ea typeface="Times New Roman" charset="0"/>
                <a:cs typeface="Times New Roman" charset="0"/>
              </a:rPr>
              <a:t>dominant natural agent of landmass denudation</a:t>
            </a:r>
          </a:p>
          <a:p>
            <a:pPr lvl="1">
              <a:lnSpc>
                <a:spcPct val="90000"/>
              </a:lnSpc>
            </a:pPr>
            <a:r>
              <a:rPr lang="en-US" dirty="0">
                <a:ea typeface="Times New Roman" charset="0"/>
                <a:cs typeface="Times New Roman" charset="0"/>
              </a:rPr>
              <a:t>r</a:t>
            </a:r>
            <a:r>
              <a:rPr lang="en-US" dirty="0" smtClean="0">
                <a:ea typeface="Times New Roman" charset="0"/>
                <a:cs typeface="Times New Roman" charset="0"/>
              </a:rPr>
              <a:t>epresents 0.003% of all freshwater</a:t>
            </a:r>
          </a:p>
          <a:p>
            <a:pPr lvl="1">
              <a:lnSpc>
                <a:spcPct val="90000"/>
              </a:lnSpc>
            </a:pPr>
            <a:r>
              <a:rPr lang="en-US" dirty="0">
                <a:ea typeface="Times New Roman" charset="0"/>
                <a:cs typeface="Times New Roman" charset="0"/>
              </a:rPr>
              <a:t>s</a:t>
            </a:r>
            <a:r>
              <a:rPr lang="en-US" dirty="0" smtClean="0">
                <a:ea typeface="Times New Roman" charset="0"/>
                <a:cs typeface="Times New Roman" charset="0"/>
              </a:rPr>
              <a:t>tream related processes – fluvial</a:t>
            </a:r>
          </a:p>
          <a:p>
            <a:pPr lvl="1">
              <a:lnSpc>
                <a:spcPct val="90000"/>
              </a:lnSpc>
            </a:pPr>
            <a:r>
              <a:rPr lang="en-US" dirty="0">
                <a:ea typeface="Times New Roman" charset="0"/>
                <a:cs typeface="Times New Roman" charset="0"/>
              </a:rPr>
              <a:t>d</a:t>
            </a:r>
            <a:r>
              <a:rPr lang="en-US" dirty="0" smtClean="0">
                <a:ea typeface="Times New Roman" charset="0"/>
                <a:cs typeface="Times New Roman" charset="0"/>
              </a:rPr>
              <a:t>riving forces of rivers – insolation and gravity</a:t>
            </a:r>
          </a:p>
          <a:p>
            <a:pPr lvl="1">
              <a:lnSpc>
                <a:spcPct val="90000"/>
              </a:lnSpc>
            </a:pPr>
            <a:r>
              <a:rPr lang="en-US" dirty="0">
                <a:ea typeface="Times New Roman" charset="0"/>
                <a:cs typeface="Times New Roman" charset="0"/>
              </a:rPr>
              <a:t>e</a:t>
            </a:r>
            <a:r>
              <a:rPr lang="en-US" dirty="0" smtClean="0">
                <a:ea typeface="Times New Roman" charset="0"/>
                <a:cs typeface="Times New Roman" charset="0"/>
              </a:rPr>
              <a:t>rosion, transportation &amp; deposition</a:t>
            </a:r>
          </a:p>
          <a:p>
            <a:pPr lvl="1">
              <a:lnSpc>
                <a:spcPct val="90000"/>
              </a:lnSpc>
            </a:pPr>
            <a:r>
              <a:rPr lang="en-US" dirty="0">
                <a:ea typeface="Times New Roman" charset="0"/>
                <a:cs typeface="Times New Roman" charset="0"/>
              </a:rPr>
              <a:t>a</a:t>
            </a:r>
            <a:r>
              <a:rPr lang="en-US" dirty="0" smtClean="0">
                <a:ea typeface="Times New Roman" charset="0"/>
                <a:cs typeface="Times New Roman" charset="0"/>
              </a:rPr>
              <a:t>lluvium – clay, silt 7 sand transported by running water</a:t>
            </a:r>
          </a:p>
          <a:p>
            <a:pPr eaLnBrk="1" hangingPunct="1">
              <a:lnSpc>
                <a:spcPct val="90000"/>
              </a:lnSpc>
            </a:pPr>
            <a:r>
              <a:rPr lang="en-US" dirty="0">
                <a:ea typeface="Times New Roman" charset="0"/>
                <a:cs typeface="Times New Roman" charset="0"/>
              </a:rPr>
              <a:t>Streamflow Characteristics  </a:t>
            </a:r>
          </a:p>
          <a:p>
            <a:pPr eaLnBrk="1" hangingPunct="1">
              <a:lnSpc>
                <a:spcPct val="90000"/>
              </a:lnSpc>
            </a:pPr>
            <a:r>
              <a:rPr lang="en-US" dirty="0">
                <a:ea typeface="Times New Roman" charset="0"/>
                <a:cs typeface="Times New Roman" charset="0"/>
              </a:rPr>
              <a:t>Floods and River Management  </a:t>
            </a:r>
            <a:endParaRPr lang="en-US" dirty="0"/>
          </a:p>
        </p:txBody>
      </p:sp>
      <p:sp>
        <p:nvSpPr>
          <p:cNvPr id="33795" name="Rectangle 2"/>
          <p:cNvSpPr>
            <a:spLocks noGrp="1" noChangeArrowheads="1"/>
          </p:cNvSpPr>
          <p:nvPr>
            <p:ph type="title"/>
          </p:nvPr>
        </p:nvSpPr>
        <p:spPr/>
        <p:txBody>
          <a:bodyPr/>
          <a:lstStyle/>
          <a:p>
            <a:pPr eaLnBrk="1" hangingPunct="1"/>
            <a:r>
              <a:rPr lang="en-US">
                <a:solidFill>
                  <a:srgbClr val="16165D"/>
                </a:solidFill>
                <a:ea typeface="Times New Roman" charset="0"/>
                <a:cs typeface="Times New Roman" charset="0"/>
              </a:rPr>
              <a:t>River Systems and Landforms</a:t>
            </a:r>
          </a:p>
        </p:txBody>
      </p:sp>
      <p:sp>
        <p:nvSpPr>
          <p:cNvPr id="4" name="TextBox 3"/>
          <p:cNvSpPr txBox="1"/>
          <p:nvPr/>
        </p:nvSpPr>
        <p:spPr>
          <a:xfrm>
            <a:off x="6474483" y="1877580"/>
            <a:ext cx="184666" cy="369332"/>
          </a:xfrm>
          <a:prstGeom prst="rect">
            <a:avLst/>
          </a:prstGeom>
          <a:noFill/>
        </p:spPr>
        <p:txBody>
          <a:bodyPr wrap="none" rtlCol="0">
            <a:sp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6" descr="FG14_07"/>
          <p:cNvPicPr>
            <a:picLocks noGrp="1" noChangeAspect="1" noChangeArrowheads="1"/>
          </p:cNvPicPr>
          <p:nvPr/>
        </p:nvPicPr>
        <p:blipFill>
          <a:blip r:embed="rId3"/>
          <a:srcRect/>
          <a:stretch>
            <a:fillRect/>
          </a:stretch>
        </p:blipFill>
        <p:spPr bwMode="auto">
          <a:xfrm>
            <a:off x="757238" y="720725"/>
            <a:ext cx="7629525" cy="5722938"/>
          </a:xfrm>
          <a:prstGeom prst="rect">
            <a:avLst/>
          </a:prstGeom>
          <a:noFill/>
          <a:ln w="9525">
            <a:noFill/>
            <a:miter lim="800000"/>
            <a:headEnd/>
            <a:tailEnd/>
          </a:ln>
        </p:spPr>
      </p:pic>
      <p:sp>
        <p:nvSpPr>
          <p:cNvPr id="52227" name="Rectangle 4"/>
          <p:cNvSpPr>
            <a:spLocks noGrp="1" noChangeArrowheads="1"/>
          </p:cNvSpPr>
          <p:nvPr>
            <p:ph type="title"/>
          </p:nvPr>
        </p:nvSpPr>
        <p:spPr>
          <a:xfrm>
            <a:off x="533400" y="0"/>
            <a:ext cx="7772400" cy="762000"/>
          </a:xfrm>
        </p:spPr>
        <p:txBody>
          <a:bodyPr/>
          <a:lstStyle/>
          <a:p>
            <a:pPr eaLnBrk="1" hangingPunct="1"/>
            <a:r>
              <a:rPr lang="en-US">
                <a:solidFill>
                  <a:srgbClr val="16165D"/>
                </a:solidFill>
              </a:rPr>
              <a:t>Highly Dissected Drainage</a:t>
            </a:r>
          </a:p>
        </p:txBody>
      </p:sp>
      <p:sp>
        <p:nvSpPr>
          <p:cNvPr id="52228" name="Text Box 7"/>
          <p:cNvSpPr txBox="1">
            <a:spLocks noChangeArrowheads="1"/>
          </p:cNvSpPr>
          <p:nvPr/>
        </p:nvSpPr>
        <p:spPr bwMode="auto">
          <a:xfrm>
            <a:off x="7970838" y="6256338"/>
            <a:ext cx="1171575" cy="336550"/>
          </a:xfrm>
          <a:prstGeom prst="rect">
            <a:avLst/>
          </a:prstGeom>
          <a:noFill/>
          <a:ln w="9525">
            <a:noFill/>
            <a:miter lim="800000"/>
            <a:headEnd/>
            <a:tailEnd/>
          </a:ln>
        </p:spPr>
        <p:txBody>
          <a:bodyPr wrap="none">
            <a:prstTxWarp prst="textNoShape">
              <a:avLst/>
            </a:prstTxWarp>
            <a:spAutoFit/>
          </a:bodyPr>
          <a:lstStyle/>
          <a:p>
            <a:r>
              <a:rPr lang="en-US"/>
              <a:t>Figure  11.8</a:t>
            </a:r>
          </a:p>
        </p:txBody>
      </p:sp>
      <p:sp>
        <p:nvSpPr>
          <p:cNvPr id="5222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223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Drainage Patterns</a:t>
            </a:r>
          </a:p>
        </p:txBody>
      </p:sp>
      <p:sp>
        <p:nvSpPr>
          <p:cNvPr id="54275" name="Text Box 5"/>
          <p:cNvSpPr txBox="1">
            <a:spLocks noChangeArrowheads="1"/>
          </p:cNvSpPr>
          <p:nvPr/>
        </p:nvSpPr>
        <p:spPr bwMode="auto">
          <a:xfrm>
            <a:off x="7967663" y="6208713"/>
            <a:ext cx="11715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11.9</a:t>
            </a:r>
          </a:p>
        </p:txBody>
      </p:sp>
      <p:sp>
        <p:nvSpPr>
          <p:cNvPr id="54276"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4277"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pic>
        <p:nvPicPr>
          <p:cNvPr id="54278" name="Picture 9" descr="EG6_Figure_11_09a-L"/>
          <p:cNvPicPr>
            <a:picLocks noGrp="1" noChangeAspect="1" noChangeArrowheads="1"/>
          </p:cNvPicPr>
          <p:nvPr>
            <p:ph idx="4294967295"/>
          </p:nvPr>
        </p:nvPicPr>
        <p:blipFill>
          <a:blip r:embed="rId3"/>
          <a:srcRect/>
          <a:stretch>
            <a:fillRect/>
          </a:stretch>
        </p:blipFill>
        <p:spPr>
          <a:xfrm>
            <a:off x="404813" y="1000125"/>
            <a:ext cx="2054225" cy="2495550"/>
          </a:xfrm>
        </p:spPr>
      </p:pic>
      <p:pic>
        <p:nvPicPr>
          <p:cNvPr id="54279" name="Picture 10" descr="EG6_Figure_11_09b-L"/>
          <p:cNvPicPr>
            <a:picLocks noChangeAspect="1" noChangeArrowheads="1"/>
          </p:cNvPicPr>
          <p:nvPr/>
        </p:nvPicPr>
        <p:blipFill>
          <a:blip r:embed="rId4"/>
          <a:srcRect/>
          <a:stretch>
            <a:fillRect/>
          </a:stretch>
        </p:blipFill>
        <p:spPr bwMode="auto">
          <a:xfrm>
            <a:off x="2503488" y="995363"/>
            <a:ext cx="4005262" cy="2482850"/>
          </a:xfrm>
          <a:prstGeom prst="rect">
            <a:avLst/>
          </a:prstGeom>
          <a:noFill/>
          <a:ln w="9525">
            <a:noFill/>
            <a:miter lim="800000"/>
            <a:headEnd/>
            <a:tailEnd/>
          </a:ln>
        </p:spPr>
      </p:pic>
      <p:pic>
        <p:nvPicPr>
          <p:cNvPr id="54280" name="Picture 11" descr="EG6_Figure_11_09c-L"/>
          <p:cNvPicPr>
            <a:picLocks noChangeAspect="1" noChangeArrowheads="1"/>
          </p:cNvPicPr>
          <p:nvPr/>
        </p:nvPicPr>
        <p:blipFill>
          <a:blip r:embed="rId5"/>
          <a:srcRect/>
          <a:stretch>
            <a:fillRect/>
          </a:stretch>
        </p:blipFill>
        <p:spPr bwMode="auto">
          <a:xfrm>
            <a:off x="6621463" y="993775"/>
            <a:ext cx="2058987" cy="2501900"/>
          </a:xfrm>
          <a:prstGeom prst="rect">
            <a:avLst/>
          </a:prstGeom>
          <a:noFill/>
          <a:ln w="9525">
            <a:noFill/>
            <a:miter lim="800000"/>
            <a:headEnd/>
            <a:tailEnd/>
          </a:ln>
        </p:spPr>
      </p:pic>
      <p:pic>
        <p:nvPicPr>
          <p:cNvPr id="54281" name="Picture 12" descr="EG6_Figure_11_09d-L"/>
          <p:cNvPicPr>
            <a:picLocks noChangeAspect="1" noChangeArrowheads="1"/>
          </p:cNvPicPr>
          <p:nvPr/>
        </p:nvPicPr>
        <p:blipFill>
          <a:blip r:embed="rId6"/>
          <a:srcRect/>
          <a:stretch>
            <a:fillRect/>
          </a:stretch>
        </p:blipFill>
        <p:spPr bwMode="auto">
          <a:xfrm>
            <a:off x="407988" y="3495675"/>
            <a:ext cx="2058987" cy="2501900"/>
          </a:xfrm>
          <a:prstGeom prst="rect">
            <a:avLst/>
          </a:prstGeom>
          <a:noFill/>
          <a:ln w="9525">
            <a:noFill/>
            <a:miter lim="800000"/>
            <a:headEnd/>
            <a:tailEnd/>
          </a:ln>
        </p:spPr>
      </p:pic>
      <p:pic>
        <p:nvPicPr>
          <p:cNvPr id="54282" name="Picture 13" descr="EG6_Figure_11_09e-L"/>
          <p:cNvPicPr>
            <a:picLocks noChangeAspect="1" noChangeArrowheads="1"/>
          </p:cNvPicPr>
          <p:nvPr/>
        </p:nvPicPr>
        <p:blipFill>
          <a:blip r:embed="rId7"/>
          <a:srcRect/>
          <a:stretch>
            <a:fillRect/>
          </a:stretch>
        </p:blipFill>
        <p:spPr bwMode="auto">
          <a:xfrm>
            <a:off x="2501900" y="3495675"/>
            <a:ext cx="2054225" cy="2500313"/>
          </a:xfrm>
          <a:prstGeom prst="rect">
            <a:avLst/>
          </a:prstGeom>
          <a:noFill/>
          <a:ln w="9525">
            <a:noFill/>
            <a:miter lim="800000"/>
            <a:headEnd/>
            <a:tailEnd/>
          </a:ln>
        </p:spPr>
      </p:pic>
      <p:pic>
        <p:nvPicPr>
          <p:cNvPr id="54283" name="Picture 14" descr="EG6_Figure_11_09f-L"/>
          <p:cNvPicPr>
            <a:picLocks noChangeAspect="1" noChangeArrowheads="1"/>
          </p:cNvPicPr>
          <p:nvPr/>
        </p:nvPicPr>
        <p:blipFill>
          <a:blip r:embed="rId8"/>
          <a:srcRect/>
          <a:stretch>
            <a:fillRect/>
          </a:stretch>
        </p:blipFill>
        <p:spPr bwMode="auto">
          <a:xfrm>
            <a:off x="4557713" y="3495675"/>
            <a:ext cx="2054225" cy="2500313"/>
          </a:xfrm>
          <a:prstGeom prst="rect">
            <a:avLst/>
          </a:prstGeom>
          <a:noFill/>
          <a:ln w="9525">
            <a:noFill/>
            <a:miter lim="800000"/>
            <a:headEnd/>
            <a:tailEnd/>
          </a:ln>
        </p:spPr>
      </p:pic>
      <p:pic>
        <p:nvPicPr>
          <p:cNvPr id="54284" name="Picture 15" descr="EG6_Figure_11_09g-L"/>
          <p:cNvPicPr>
            <a:picLocks noChangeAspect="1" noChangeArrowheads="1"/>
          </p:cNvPicPr>
          <p:nvPr/>
        </p:nvPicPr>
        <p:blipFill>
          <a:blip r:embed="rId9"/>
          <a:srcRect/>
          <a:stretch>
            <a:fillRect/>
          </a:stretch>
        </p:blipFill>
        <p:spPr bwMode="auto">
          <a:xfrm>
            <a:off x="6642100" y="3495675"/>
            <a:ext cx="2058988" cy="2501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a:xfrm>
            <a:off x="685800" y="1104459"/>
            <a:ext cx="7772400" cy="5273792"/>
          </a:xfrm>
        </p:spPr>
        <p:txBody>
          <a:bodyPr>
            <a:normAutofit fontScale="92500" lnSpcReduction="10000"/>
          </a:bodyPr>
          <a:lstStyle/>
          <a:p>
            <a:pPr eaLnBrk="1" hangingPunct="1">
              <a:lnSpc>
                <a:spcPct val="90000"/>
              </a:lnSpc>
              <a:spcBef>
                <a:spcPct val="15000"/>
              </a:spcBef>
            </a:pPr>
            <a:r>
              <a:rPr lang="en-US" dirty="0" smtClean="0">
                <a:ea typeface="Times New Roman" charset="0"/>
                <a:cs typeface="Times New Roman" charset="0"/>
              </a:rPr>
              <a:t>Water above base level – potential energy</a:t>
            </a:r>
          </a:p>
          <a:p>
            <a:pPr lvl="1">
              <a:lnSpc>
                <a:spcPct val="90000"/>
              </a:lnSpc>
              <a:spcBef>
                <a:spcPct val="15000"/>
              </a:spcBef>
            </a:pPr>
            <a:r>
              <a:rPr lang="en-US" dirty="0" smtClean="0">
                <a:ea typeface="Times New Roman" charset="0"/>
                <a:cs typeface="Times New Roman" charset="0"/>
              </a:rPr>
              <a:t>Water flows downstream due to gravity – kinetic energy</a:t>
            </a:r>
          </a:p>
          <a:p>
            <a:pPr lvl="1">
              <a:lnSpc>
                <a:spcPct val="90000"/>
              </a:lnSpc>
              <a:spcBef>
                <a:spcPct val="15000"/>
              </a:spcBef>
            </a:pPr>
            <a:r>
              <a:rPr lang="en-US" dirty="0" smtClean="0">
                <a:ea typeface="Times New Roman" charset="0"/>
                <a:cs typeface="Times New Roman" charset="0"/>
              </a:rPr>
              <a:t>Conversion from potential to kinetic energy is a function of the steepness of the stream channel</a:t>
            </a:r>
          </a:p>
          <a:p>
            <a:pPr eaLnBrk="1" hangingPunct="1">
              <a:lnSpc>
                <a:spcPct val="90000"/>
              </a:lnSpc>
              <a:spcBef>
                <a:spcPct val="15000"/>
              </a:spcBef>
            </a:pPr>
            <a:r>
              <a:rPr lang="en-US" dirty="0" smtClean="0">
                <a:ea typeface="Times New Roman" charset="0"/>
                <a:cs typeface="Times New Roman" charset="0"/>
              </a:rPr>
              <a:t>Stream channels</a:t>
            </a:r>
          </a:p>
          <a:p>
            <a:pPr lvl="1">
              <a:lnSpc>
                <a:spcPct val="90000"/>
              </a:lnSpc>
              <a:spcBef>
                <a:spcPct val="15000"/>
              </a:spcBef>
            </a:pPr>
            <a:r>
              <a:rPr lang="en-US" dirty="0" smtClean="0">
                <a:ea typeface="Times New Roman" charset="0"/>
                <a:cs typeface="Times New Roman" charset="0"/>
              </a:rPr>
              <a:t>Vary in width &amp; depth</a:t>
            </a:r>
          </a:p>
          <a:p>
            <a:pPr eaLnBrk="1" hangingPunct="1">
              <a:lnSpc>
                <a:spcPct val="90000"/>
              </a:lnSpc>
              <a:spcBef>
                <a:spcPct val="15000"/>
              </a:spcBef>
            </a:pPr>
            <a:r>
              <a:rPr lang="en-US" dirty="0" smtClean="0">
                <a:ea typeface="Times New Roman" charset="0"/>
                <a:cs typeface="Times New Roman" charset="0"/>
              </a:rPr>
              <a:t>Streams</a:t>
            </a:r>
          </a:p>
          <a:p>
            <a:pPr lvl="1">
              <a:lnSpc>
                <a:spcPct val="90000"/>
              </a:lnSpc>
              <a:spcBef>
                <a:spcPct val="15000"/>
              </a:spcBef>
            </a:pPr>
            <a:r>
              <a:rPr lang="en-US" dirty="0" smtClean="0">
                <a:ea typeface="Times New Roman" charset="0"/>
                <a:cs typeface="Times New Roman" charset="0"/>
              </a:rPr>
              <a:t>Vary in velocity and in the sediment load they carry</a:t>
            </a:r>
          </a:p>
          <a:p>
            <a:pPr lvl="1">
              <a:lnSpc>
                <a:spcPct val="90000"/>
              </a:lnSpc>
              <a:spcBef>
                <a:spcPct val="15000"/>
              </a:spcBef>
            </a:pPr>
            <a:r>
              <a:rPr lang="en-US" dirty="0" smtClean="0">
                <a:ea typeface="Times New Roman" charset="0"/>
                <a:cs typeface="Times New Roman" charset="0"/>
              </a:rPr>
              <a:t>These factors increase with increasing </a:t>
            </a:r>
            <a:r>
              <a:rPr lang="en-US" i="1" dirty="0" smtClean="0">
                <a:ea typeface="Times New Roman" charset="0"/>
                <a:cs typeface="Times New Roman" charset="0"/>
              </a:rPr>
              <a:t>discharge (stream’s volume of flow per unit time)</a:t>
            </a:r>
            <a:endParaRPr lang="en-US" dirty="0" smtClean="0">
              <a:ea typeface="Times New Roman" charset="0"/>
              <a:cs typeface="Times New Roman" charset="0"/>
            </a:endParaRPr>
          </a:p>
          <a:p>
            <a:pPr lvl="4">
              <a:lnSpc>
                <a:spcPct val="90000"/>
              </a:lnSpc>
              <a:spcBef>
                <a:spcPct val="15000"/>
              </a:spcBef>
            </a:pPr>
            <a:r>
              <a:rPr lang="en-US" sz="3892" i="1" dirty="0" smtClean="0">
                <a:solidFill>
                  <a:srgbClr val="FF0000"/>
                </a:solidFill>
                <a:ea typeface="Times New Roman" charset="0"/>
                <a:cs typeface="Times New Roman" charset="0"/>
              </a:rPr>
              <a:t> Q = </a:t>
            </a:r>
            <a:r>
              <a:rPr lang="en-US" sz="3892" i="1" dirty="0" err="1" smtClean="0">
                <a:solidFill>
                  <a:srgbClr val="FF0000"/>
                </a:solidFill>
                <a:ea typeface="Times New Roman" charset="0"/>
                <a:cs typeface="Times New Roman" charset="0"/>
              </a:rPr>
              <a:t>wdv</a:t>
            </a:r>
            <a:r>
              <a:rPr lang="en-US" sz="3892" dirty="0" smtClean="0">
                <a:solidFill>
                  <a:srgbClr val="FF0000"/>
                </a:solidFill>
                <a:ea typeface="Times New Roman" charset="0"/>
                <a:cs typeface="Times New Roman" charset="0"/>
              </a:rPr>
              <a:t>	</a:t>
            </a:r>
          </a:p>
        </p:txBody>
      </p:sp>
      <p:sp>
        <p:nvSpPr>
          <p:cNvPr id="56323" name="Rectangle 2"/>
          <p:cNvSpPr>
            <a:spLocks noGrp="1" noChangeArrowheads="1"/>
          </p:cNvSpPr>
          <p:nvPr>
            <p:ph type="title"/>
          </p:nvPr>
        </p:nvSpPr>
        <p:spPr>
          <a:xfrm>
            <a:off x="685800" y="0"/>
            <a:ext cx="7772400" cy="762000"/>
          </a:xfrm>
        </p:spPr>
        <p:txBody>
          <a:bodyPr>
            <a:normAutofit/>
          </a:bodyPr>
          <a:lstStyle/>
          <a:p>
            <a:pPr eaLnBrk="1" hangingPunct="1"/>
            <a:r>
              <a:rPr lang="en-US" sz="4000" dirty="0">
                <a:solidFill>
                  <a:srgbClr val="16165D"/>
                </a:solidFill>
                <a:ea typeface="Times New Roman" charset="0"/>
                <a:cs typeface="Times New Roman" charset="0"/>
              </a:rPr>
              <a:t>Streamflow Characteristics  </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1" descr="EG6_Figure_11_10a-L"/>
          <p:cNvPicPr>
            <a:picLocks noChangeAspect="1" noChangeArrowheads="1"/>
          </p:cNvPicPr>
          <p:nvPr/>
        </p:nvPicPr>
        <p:blipFill>
          <a:blip r:embed="rId3"/>
          <a:srcRect/>
          <a:stretch>
            <a:fillRect/>
          </a:stretch>
        </p:blipFill>
        <p:spPr bwMode="auto">
          <a:xfrm>
            <a:off x="4027488" y="728663"/>
            <a:ext cx="4935537" cy="5910262"/>
          </a:xfrm>
          <a:prstGeom prst="rect">
            <a:avLst/>
          </a:prstGeom>
          <a:noFill/>
          <a:ln w="9525">
            <a:noFill/>
            <a:miter lim="800000"/>
            <a:headEnd/>
            <a:tailEnd/>
          </a:ln>
        </p:spPr>
      </p:pic>
      <p:sp>
        <p:nvSpPr>
          <p:cNvPr id="58371" name="Rectangle 2"/>
          <p:cNvSpPr>
            <a:spLocks noGrp="1" noChangeArrowheads="1"/>
          </p:cNvSpPr>
          <p:nvPr>
            <p:ph type="title"/>
          </p:nvPr>
        </p:nvSpPr>
        <p:spPr>
          <a:xfrm>
            <a:off x="0" y="0"/>
            <a:ext cx="9144000" cy="762000"/>
          </a:xfrm>
        </p:spPr>
        <p:txBody>
          <a:bodyPr/>
          <a:lstStyle/>
          <a:p>
            <a:pPr eaLnBrk="1" hangingPunct="1"/>
            <a:r>
              <a:rPr lang="en-US">
                <a:solidFill>
                  <a:srgbClr val="16165D"/>
                </a:solidFill>
              </a:rPr>
              <a:t>Stream Channel Flood Response</a:t>
            </a:r>
          </a:p>
        </p:txBody>
      </p:sp>
      <p:sp>
        <p:nvSpPr>
          <p:cNvPr id="58372" name="Text Box 7"/>
          <p:cNvSpPr txBox="1">
            <a:spLocks noChangeArrowheads="1"/>
          </p:cNvSpPr>
          <p:nvPr/>
        </p:nvSpPr>
        <p:spPr bwMode="auto">
          <a:xfrm>
            <a:off x="7869238" y="6186488"/>
            <a:ext cx="1273175" cy="336550"/>
          </a:xfrm>
          <a:prstGeom prst="rect">
            <a:avLst/>
          </a:prstGeom>
          <a:noFill/>
          <a:ln w="9525">
            <a:noFill/>
            <a:miter lim="800000"/>
            <a:headEnd/>
            <a:tailEnd/>
          </a:ln>
        </p:spPr>
        <p:txBody>
          <a:bodyPr wrap="none">
            <a:prstTxWarp prst="textNoShape">
              <a:avLst/>
            </a:prstTxWarp>
            <a:spAutoFit/>
          </a:bodyPr>
          <a:lstStyle/>
          <a:p>
            <a:r>
              <a:rPr lang="en-US"/>
              <a:t>Figure  11.10</a:t>
            </a:r>
          </a:p>
        </p:txBody>
      </p:sp>
      <p:sp>
        <p:nvSpPr>
          <p:cNvPr id="58373" name="Rectangle 11"/>
          <p:cNvSpPr>
            <a:spLocks noChangeArrowheads="1"/>
          </p:cNvSpPr>
          <p:nvPr/>
        </p:nvSpPr>
        <p:spPr bwMode="auto">
          <a:xfrm>
            <a:off x="2997200" y="1308100"/>
            <a:ext cx="998538" cy="306388"/>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58374" name="Picture 12" descr="EG6_Figure_11_10b-L"/>
          <p:cNvPicPr>
            <a:picLocks noChangeAspect="1" noChangeArrowheads="1"/>
          </p:cNvPicPr>
          <p:nvPr/>
        </p:nvPicPr>
        <p:blipFill>
          <a:blip r:embed="rId4"/>
          <a:srcRect/>
          <a:stretch>
            <a:fillRect/>
          </a:stretch>
        </p:blipFill>
        <p:spPr bwMode="auto">
          <a:xfrm>
            <a:off x="141288" y="1379538"/>
            <a:ext cx="3730625" cy="4098925"/>
          </a:xfrm>
          <a:prstGeom prst="rect">
            <a:avLst/>
          </a:prstGeom>
          <a:noFill/>
          <a:ln w="9525">
            <a:noFill/>
            <a:miter lim="800000"/>
            <a:headEnd/>
            <a:tailEnd/>
          </a:ln>
        </p:spPr>
      </p:pic>
      <p:sp>
        <p:nvSpPr>
          <p:cNvPr id="58375" name="Rectangle 13"/>
          <p:cNvSpPr>
            <a:spLocks noChangeArrowheads="1"/>
          </p:cNvSpPr>
          <p:nvPr/>
        </p:nvSpPr>
        <p:spPr bwMode="auto">
          <a:xfrm>
            <a:off x="1420813" y="1547813"/>
            <a:ext cx="865187" cy="1952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58376" name="Text Box 10"/>
          <p:cNvSpPr txBox="1">
            <a:spLocks noChangeArrowheads="1"/>
          </p:cNvSpPr>
          <p:nvPr/>
        </p:nvSpPr>
        <p:spPr bwMode="auto">
          <a:xfrm>
            <a:off x="1109663" y="1314450"/>
            <a:ext cx="1844675" cy="304800"/>
          </a:xfrm>
          <a:prstGeom prst="rect">
            <a:avLst/>
          </a:prstGeom>
          <a:solidFill>
            <a:schemeClr val="bg1"/>
          </a:solidFill>
          <a:ln w="9525">
            <a:noFill/>
            <a:miter lim="800000"/>
            <a:headEnd/>
            <a:tailEnd/>
          </a:ln>
        </p:spPr>
        <p:txBody>
          <a:bodyPr wrap="none">
            <a:prstTxWarp prst="textNoShape">
              <a:avLst/>
            </a:prstTxWarp>
            <a:spAutoFit/>
          </a:bodyPr>
          <a:lstStyle/>
          <a:p>
            <a:r>
              <a:rPr lang="en-US" sz="1400" b="1">
                <a:latin typeface="Arial" charset="0"/>
              </a:rPr>
              <a:t>September 15, 1941</a:t>
            </a:r>
          </a:p>
        </p:txBody>
      </p:sp>
      <p:sp>
        <p:nvSpPr>
          <p:cNvPr id="58377" name="Rectangle 14"/>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8378" name="Rectangle 15"/>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11" name="TextBox 10"/>
          <p:cNvSpPr txBox="1"/>
          <p:nvPr/>
        </p:nvSpPr>
        <p:spPr>
          <a:xfrm>
            <a:off x="286519" y="5478463"/>
            <a:ext cx="3998961" cy="461665"/>
          </a:xfrm>
          <a:prstGeom prst="rect">
            <a:avLst/>
          </a:prstGeom>
          <a:noFill/>
        </p:spPr>
        <p:txBody>
          <a:bodyPr wrap="none" rtlCol="0">
            <a:spAutoFit/>
          </a:bodyPr>
          <a:lstStyle/>
          <a:p>
            <a:r>
              <a:rPr lang="en-US" sz="2400" dirty="0" smtClean="0"/>
              <a:t>San Juan River near Bluff, Utah</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4598"/>
          </a:xfrm>
        </p:spPr>
        <p:txBody>
          <a:bodyPr>
            <a:normAutofit/>
          </a:bodyPr>
          <a:lstStyle/>
          <a:p>
            <a:r>
              <a:rPr lang="en-US" sz="4000" dirty="0" smtClean="0">
                <a:solidFill>
                  <a:srgbClr val="16165D"/>
                </a:solidFill>
                <a:ea typeface="Times New Roman" charset="0"/>
                <a:cs typeface="Times New Roman" charset="0"/>
              </a:rPr>
              <a:t>Streamflow Characteristics</a:t>
            </a:r>
            <a:endParaRPr lang="en-US" sz="4000" dirty="0"/>
          </a:p>
        </p:txBody>
      </p:sp>
      <p:sp>
        <p:nvSpPr>
          <p:cNvPr id="3" name="Content Placeholder 2"/>
          <p:cNvSpPr>
            <a:spLocks noGrp="1"/>
          </p:cNvSpPr>
          <p:nvPr>
            <p:ph idx="1"/>
          </p:nvPr>
        </p:nvSpPr>
        <p:spPr>
          <a:xfrm>
            <a:off x="457200" y="1311545"/>
            <a:ext cx="8229600" cy="5039094"/>
          </a:xfrm>
        </p:spPr>
        <p:txBody>
          <a:bodyPr>
            <a:normAutofit/>
          </a:bodyPr>
          <a:lstStyle/>
          <a:p>
            <a:pPr>
              <a:lnSpc>
                <a:spcPct val="90000"/>
              </a:lnSpc>
              <a:spcBef>
                <a:spcPct val="15000"/>
              </a:spcBef>
            </a:pPr>
            <a:r>
              <a:rPr lang="en-US" sz="3600" dirty="0" smtClean="0">
                <a:ea typeface="Times New Roman" charset="0"/>
                <a:cs typeface="Times New Roman" charset="0"/>
              </a:rPr>
              <a:t>Exotic Streams</a:t>
            </a:r>
          </a:p>
          <a:p>
            <a:pPr lvl="1">
              <a:lnSpc>
                <a:spcPct val="90000"/>
              </a:lnSpc>
              <a:spcBef>
                <a:spcPct val="15000"/>
              </a:spcBef>
            </a:pPr>
            <a:r>
              <a:rPr lang="en-US" dirty="0" smtClean="0">
                <a:ea typeface="Times New Roman" charset="0"/>
                <a:cs typeface="Times New Roman" charset="0"/>
              </a:rPr>
              <a:t> </a:t>
            </a:r>
            <a:r>
              <a:rPr lang="en-US" sz="3200" dirty="0" smtClean="0">
                <a:ea typeface="Times New Roman" charset="0"/>
                <a:cs typeface="Times New Roman" charset="0"/>
              </a:rPr>
              <a:t>a stream whose discharge decreases with distance – flowing from humid region to arid region (high evapotranspiration and withdrawal of water for agriculture) e.g. the Nile River &amp; the Colorado River</a:t>
            </a:r>
          </a:p>
          <a:p>
            <a:pPr>
              <a:lnSpc>
                <a:spcPct val="90000"/>
              </a:lnSpc>
              <a:spcBef>
                <a:spcPct val="15000"/>
              </a:spcBef>
            </a:pPr>
            <a:r>
              <a:rPr lang="en-US" sz="3600" dirty="0" smtClean="0">
                <a:ea typeface="Times New Roman" charset="0"/>
                <a:cs typeface="Times New Roman" charset="0"/>
              </a:rPr>
              <a:t>Stream Erosion</a:t>
            </a:r>
          </a:p>
          <a:p>
            <a:pPr lvl="1">
              <a:lnSpc>
                <a:spcPct val="90000"/>
              </a:lnSpc>
              <a:spcBef>
                <a:spcPct val="15000"/>
              </a:spcBef>
            </a:pPr>
            <a:r>
              <a:rPr lang="en-US" sz="3200" dirty="0" smtClean="0">
                <a:ea typeface="Times New Roman" charset="0"/>
                <a:cs typeface="Times New Roman" charset="0"/>
              </a:rPr>
              <a:t>Hydraulic action</a:t>
            </a:r>
          </a:p>
          <a:p>
            <a:pPr lvl="1">
              <a:lnSpc>
                <a:spcPct val="90000"/>
              </a:lnSpc>
              <a:spcBef>
                <a:spcPct val="15000"/>
              </a:spcBef>
            </a:pPr>
            <a:r>
              <a:rPr lang="en-US" sz="3200" dirty="0" smtClean="0">
                <a:ea typeface="Times New Roman" charset="0"/>
                <a:cs typeface="Times New Roman" charset="0"/>
              </a:rPr>
              <a:t>abrasion  </a:t>
            </a:r>
          </a:p>
          <a:p>
            <a:pPr>
              <a:lnSpc>
                <a:spcPct val="90000"/>
              </a:lnSpc>
              <a:spcBef>
                <a:spcPct val="15000"/>
              </a:spcBef>
              <a:buNone/>
            </a:pPr>
            <a:r>
              <a:rPr lang="en-US" dirty="0" smtClean="0">
                <a:ea typeface="Times New Roman" charset="0"/>
                <a:cs typeface="Times New Roman" charset="0"/>
              </a:rPr>
              <a:t>  </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a:xfrm>
            <a:off x="685800" y="0"/>
            <a:ext cx="8034338" cy="2276475"/>
          </a:xfrm>
        </p:spPr>
        <p:txBody>
          <a:bodyPr/>
          <a:lstStyle/>
          <a:p>
            <a:pPr algn="r" eaLnBrk="1" hangingPunct="1"/>
            <a:r>
              <a:rPr lang="en-US" dirty="0">
                <a:solidFill>
                  <a:srgbClr val="16165D"/>
                </a:solidFill>
              </a:rPr>
              <a:t>Stream</a:t>
            </a:r>
            <a:br>
              <a:rPr lang="en-US" dirty="0">
                <a:solidFill>
                  <a:srgbClr val="16165D"/>
                </a:solidFill>
              </a:rPr>
            </a:br>
            <a:r>
              <a:rPr lang="en-US" dirty="0">
                <a:solidFill>
                  <a:srgbClr val="16165D"/>
                </a:solidFill>
              </a:rPr>
              <a:t>Velocity and</a:t>
            </a:r>
            <a:br>
              <a:rPr lang="en-US" dirty="0">
                <a:solidFill>
                  <a:srgbClr val="16165D"/>
                </a:solidFill>
              </a:rPr>
            </a:br>
            <a:r>
              <a:rPr lang="en-US" dirty="0">
                <a:solidFill>
                  <a:srgbClr val="16165D"/>
                </a:solidFill>
              </a:rPr>
              <a:t>Discharge</a:t>
            </a:r>
          </a:p>
        </p:txBody>
      </p:sp>
      <p:pic>
        <p:nvPicPr>
          <p:cNvPr id="60419" name="Picture 6" descr="EG6_Figure_11_11a-L"/>
          <p:cNvPicPr>
            <a:picLocks noChangeAspect="1" noChangeArrowheads="1"/>
          </p:cNvPicPr>
          <p:nvPr/>
        </p:nvPicPr>
        <p:blipFill>
          <a:blip r:embed="rId3"/>
          <a:srcRect/>
          <a:stretch>
            <a:fillRect/>
          </a:stretch>
        </p:blipFill>
        <p:spPr bwMode="auto">
          <a:xfrm>
            <a:off x="22225" y="709613"/>
            <a:ext cx="4402138" cy="5816600"/>
          </a:xfrm>
          <a:prstGeom prst="rect">
            <a:avLst/>
          </a:prstGeom>
          <a:noFill/>
          <a:ln w="9525">
            <a:noFill/>
            <a:miter lim="800000"/>
            <a:headEnd/>
            <a:tailEnd/>
          </a:ln>
        </p:spPr>
      </p:pic>
      <p:pic>
        <p:nvPicPr>
          <p:cNvPr id="60420" name="Picture 7" descr="EG6_Figure_11_11b-L"/>
          <p:cNvPicPr>
            <a:picLocks noChangeAspect="1" noChangeArrowheads="1"/>
          </p:cNvPicPr>
          <p:nvPr/>
        </p:nvPicPr>
        <p:blipFill>
          <a:blip r:embed="rId4"/>
          <a:srcRect/>
          <a:stretch>
            <a:fillRect/>
          </a:stretch>
        </p:blipFill>
        <p:spPr bwMode="auto">
          <a:xfrm>
            <a:off x="4572000" y="2606675"/>
            <a:ext cx="4572000" cy="3778250"/>
          </a:xfrm>
          <a:prstGeom prst="rect">
            <a:avLst/>
          </a:prstGeom>
          <a:noFill/>
          <a:ln w="9525">
            <a:noFill/>
            <a:miter lim="800000"/>
            <a:headEnd/>
            <a:tailEnd/>
          </a:ln>
        </p:spPr>
      </p:pic>
      <p:sp>
        <p:nvSpPr>
          <p:cNvPr id="60421" name="Text Box 8"/>
          <p:cNvSpPr txBox="1">
            <a:spLocks noChangeArrowheads="1"/>
          </p:cNvSpPr>
          <p:nvPr/>
        </p:nvSpPr>
        <p:spPr bwMode="auto">
          <a:xfrm>
            <a:off x="7920038" y="6254750"/>
            <a:ext cx="1222375" cy="336550"/>
          </a:xfrm>
          <a:prstGeom prst="rect">
            <a:avLst/>
          </a:prstGeom>
          <a:noFill/>
          <a:ln w="9525">
            <a:noFill/>
            <a:miter lim="800000"/>
            <a:headEnd/>
            <a:tailEnd/>
          </a:ln>
        </p:spPr>
        <p:txBody>
          <a:bodyPr wrap="none">
            <a:prstTxWarp prst="textNoShape">
              <a:avLst/>
            </a:prstTxWarp>
            <a:spAutoFit/>
          </a:bodyPr>
          <a:lstStyle/>
          <a:p>
            <a:r>
              <a:rPr lang="en-US"/>
              <a:t>Figure 11.11</a:t>
            </a:r>
          </a:p>
        </p:txBody>
      </p:sp>
      <p:sp>
        <p:nvSpPr>
          <p:cNvPr id="60422" name="Rectangle 8"/>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0423" name="Rectangle 9"/>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8" name="TextBox 7"/>
          <p:cNvSpPr txBox="1"/>
          <p:nvPr/>
        </p:nvSpPr>
        <p:spPr>
          <a:xfrm>
            <a:off x="400341" y="63282"/>
            <a:ext cx="6391493" cy="646331"/>
          </a:xfrm>
          <a:prstGeom prst="rect">
            <a:avLst/>
          </a:prstGeom>
          <a:noFill/>
        </p:spPr>
        <p:txBody>
          <a:bodyPr wrap="none" rtlCol="0">
            <a:spAutoFit/>
          </a:bodyPr>
          <a:lstStyle/>
          <a:p>
            <a:r>
              <a:rPr lang="en-US" dirty="0" smtClean="0"/>
              <a:t>Volume and velocity are important determinants of the amount of </a:t>
            </a:r>
          </a:p>
          <a:p>
            <a:r>
              <a:rPr lang="en-US" dirty="0" smtClean="0"/>
              <a:t>energy expended in the erosion &amp; transportation of sediment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8404"/>
          </a:xfrm>
        </p:spPr>
        <p:txBody>
          <a:bodyPr>
            <a:normAutofit/>
          </a:bodyPr>
          <a:lstStyle/>
          <a:p>
            <a:r>
              <a:rPr lang="en-US" sz="4000" dirty="0" smtClean="0">
                <a:solidFill>
                  <a:srgbClr val="16165D"/>
                </a:solidFill>
                <a:ea typeface="Times New Roman" charset="0"/>
                <a:cs typeface="Times New Roman" charset="0"/>
              </a:rPr>
              <a:t>Streamflow Characteristics</a:t>
            </a:r>
            <a:endParaRPr lang="en-US" sz="4000" dirty="0"/>
          </a:p>
        </p:txBody>
      </p:sp>
      <p:sp>
        <p:nvSpPr>
          <p:cNvPr id="3" name="Content Placeholder 2"/>
          <p:cNvSpPr>
            <a:spLocks noGrp="1"/>
          </p:cNvSpPr>
          <p:nvPr>
            <p:ph idx="1"/>
          </p:nvPr>
        </p:nvSpPr>
        <p:spPr>
          <a:xfrm>
            <a:off x="457200" y="788404"/>
            <a:ext cx="8229600" cy="5672681"/>
          </a:xfrm>
        </p:spPr>
        <p:txBody>
          <a:bodyPr>
            <a:normAutofit lnSpcReduction="10000"/>
          </a:bodyPr>
          <a:lstStyle/>
          <a:p>
            <a:pPr>
              <a:lnSpc>
                <a:spcPct val="90000"/>
              </a:lnSpc>
              <a:spcBef>
                <a:spcPct val="15000"/>
              </a:spcBef>
            </a:pPr>
            <a:r>
              <a:rPr lang="en-US" dirty="0" smtClean="0">
                <a:ea typeface="Times New Roman" charset="0"/>
                <a:cs typeface="Times New Roman" charset="0"/>
              </a:rPr>
              <a:t>Stream Transport</a:t>
            </a:r>
          </a:p>
          <a:p>
            <a:pPr lvl="1">
              <a:lnSpc>
                <a:spcPct val="90000"/>
              </a:lnSpc>
              <a:spcBef>
                <a:spcPct val="15000"/>
              </a:spcBef>
            </a:pPr>
            <a:r>
              <a:rPr lang="en-US" dirty="0" smtClean="0">
                <a:ea typeface="Times New Roman" charset="0"/>
                <a:cs typeface="Times New Roman" charset="0"/>
              </a:rPr>
              <a:t>Competence; stream’s ability to move particles of specific size – function of stream’s velocity</a:t>
            </a:r>
          </a:p>
          <a:p>
            <a:pPr lvl="1">
              <a:lnSpc>
                <a:spcPct val="90000"/>
              </a:lnSpc>
              <a:spcBef>
                <a:spcPct val="15000"/>
              </a:spcBef>
            </a:pPr>
            <a:r>
              <a:rPr lang="en-US" dirty="0" smtClean="0">
                <a:ea typeface="Times New Roman" charset="0"/>
                <a:cs typeface="Times New Roman" charset="0"/>
              </a:rPr>
              <a:t>Capacity; total possible load that a stream can support </a:t>
            </a:r>
          </a:p>
          <a:p>
            <a:pPr lvl="1">
              <a:lnSpc>
                <a:spcPct val="90000"/>
              </a:lnSpc>
              <a:spcBef>
                <a:spcPct val="15000"/>
              </a:spcBef>
            </a:pPr>
            <a:r>
              <a:rPr lang="en-US" dirty="0" smtClean="0">
                <a:ea typeface="Times New Roman" charset="0"/>
                <a:cs typeface="Times New Roman" charset="0"/>
              </a:rPr>
              <a:t>Aggradation – load exceeds it’s capacity sediments accumulate ~ development of a braided stream pattern</a:t>
            </a:r>
          </a:p>
          <a:p>
            <a:pPr>
              <a:lnSpc>
                <a:spcPct val="90000"/>
              </a:lnSpc>
              <a:spcBef>
                <a:spcPct val="15000"/>
              </a:spcBef>
            </a:pPr>
            <a:r>
              <a:rPr lang="en-US" dirty="0" smtClean="0">
                <a:ea typeface="Times New Roman" charset="0"/>
                <a:cs typeface="Times New Roman" charset="0"/>
              </a:rPr>
              <a:t>4 processes transport eroded material</a:t>
            </a:r>
          </a:p>
          <a:p>
            <a:pPr lvl="1">
              <a:lnSpc>
                <a:spcPct val="90000"/>
              </a:lnSpc>
              <a:spcBef>
                <a:spcPct val="15000"/>
              </a:spcBef>
            </a:pPr>
            <a:r>
              <a:rPr lang="en-US" dirty="0" smtClean="0">
                <a:solidFill>
                  <a:srgbClr val="FF0000"/>
                </a:solidFill>
                <a:ea typeface="Times New Roman" charset="0"/>
                <a:cs typeface="Times New Roman" charset="0"/>
              </a:rPr>
              <a:t>Solution</a:t>
            </a:r>
            <a:r>
              <a:rPr lang="en-US" dirty="0" smtClean="0">
                <a:ea typeface="Times New Roman" charset="0"/>
                <a:cs typeface="Times New Roman" charset="0"/>
              </a:rPr>
              <a:t>; the dissolved load</a:t>
            </a:r>
          </a:p>
          <a:p>
            <a:pPr lvl="1">
              <a:lnSpc>
                <a:spcPct val="90000"/>
              </a:lnSpc>
              <a:spcBef>
                <a:spcPct val="15000"/>
              </a:spcBef>
            </a:pPr>
            <a:r>
              <a:rPr lang="en-US" dirty="0" smtClean="0">
                <a:solidFill>
                  <a:srgbClr val="FF0000"/>
                </a:solidFill>
                <a:ea typeface="Times New Roman" charset="0"/>
                <a:cs typeface="Times New Roman" charset="0"/>
              </a:rPr>
              <a:t>Suspended</a:t>
            </a:r>
            <a:r>
              <a:rPr lang="en-US" dirty="0" smtClean="0">
                <a:ea typeface="Times New Roman" charset="0"/>
                <a:cs typeface="Times New Roman" charset="0"/>
              </a:rPr>
              <a:t> load; fine-grained, clastic particles</a:t>
            </a:r>
          </a:p>
          <a:p>
            <a:pPr lvl="1">
              <a:lnSpc>
                <a:spcPct val="90000"/>
              </a:lnSpc>
              <a:spcBef>
                <a:spcPct val="15000"/>
              </a:spcBef>
            </a:pPr>
            <a:r>
              <a:rPr lang="en-US" dirty="0" smtClean="0">
                <a:ea typeface="Times New Roman" charset="0"/>
                <a:cs typeface="Times New Roman" charset="0"/>
              </a:rPr>
              <a:t>Bed load; coarser materials dragged along the bed of the stream by </a:t>
            </a:r>
            <a:r>
              <a:rPr lang="en-US" dirty="0" smtClean="0">
                <a:solidFill>
                  <a:srgbClr val="FF0000"/>
                </a:solidFill>
                <a:ea typeface="Times New Roman" charset="0"/>
                <a:cs typeface="Times New Roman" charset="0"/>
              </a:rPr>
              <a:t>traction</a:t>
            </a:r>
            <a:r>
              <a:rPr lang="en-US" dirty="0" smtClean="0">
                <a:ea typeface="Times New Roman" charset="0"/>
                <a:cs typeface="Times New Roman" charset="0"/>
              </a:rPr>
              <a:t>, or rolled and bounced around by </a:t>
            </a:r>
            <a:r>
              <a:rPr lang="en-US" dirty="0" smtClean="0">
                <a:solidFill>
                  <a:srgbClr val="FF0000"/>
                </a:solidFill>
                <a:ea typeface="Times New Roman" charset="0"/>
                <a:cs typeface="Times New Roman" charset="0"/>
              </a:rPr>
              <a:t>saltation</a:t>
            </a:r>
          </a:p>
          <a:p>
            <a:pPr>
              <a:lnSpc>
                <a:spcPct val="90000"/>
              </a:lnSpc>
              <a:spcBef>
                <a:spcPct val="15000"/>
              </a:spcBef>
            </a:pPr>
            <a:endParaRPr lang="en-US" dirty="0" smtClean="0">
              <a:ea typeface="Times New Roman" charset="0"/>
              <a:cs typeface="Times New Roman"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solidFill>
                  <a:srgbClr val="16165D"/>
                </a:solidFill>
              </a:rPr>
              <a:t>Fluvial Transport</a:t>
            </a:r>
          </a:p>
        </p:txBody>
      </p:sp>
      <p:pic>
        <p:nvPicPr>
          <p:cNvPr id="62467" name="Picture 5" descr="EG6_Figure_11_12-L"/>
          <p:cNvPicPr>
            <a:picLocks noGrp="1" noChangeAspect="1" noChangeArrowheads="1"/>
          </p:cNvPicPr>
          <p:nvPr>
            <p:ph idx="4294967295"/>
          </p:nvPr>
        </p:nvPicPr>
        <p:blipFill>
          <a:blip r:embed="rId3"/>
          <a:srcRect/>
          <a:stretch>
            <a:fillRect/>
          </a:stretch>
        </p:blipFill>
        <p:spPr>
          <a:xfrm>
            <a:off x="0" y="1811338"/>
            <a:ext cx="9144000" cy="4538662"/>
          </a:xfrm>
        </p:spPr>
      </p:pic>
      <p:sp>
        <p:nvSpPr>
          <p:cNvPr id="62468" name="Text Box 5"/>
          <p:cNvSpPr txBox="1">
            <a:spLocks noChangeArrowheads="1"/>
          </p:cNvSpPr>
          <p:nvPr/>
        </p:nvSpPr>
        <p:spPr bwMode="auto">
          <a:xfrm>
            <a:off x="7869238" y="6221413"/>
            <a:ext cx="1273175" cy="336550"/>
          </a:xfrm>
          <a:prstGeom prst="rect">
            <a:avLst/>
          </a:prstGeom>
          <a:noFill/>
          <a:ln w="9525">
            <a:noFill/>
            <a:miter lim="800000"/>
            <a:headEnd/>
            <a:tailEnd/>
          </a:ln>
        </p:spPr>
        <p:txBody>
          <a:bodyPr wrap="none">
            <a:prstTxWarp prst="textNoShape">
              <a:avLst/>
            </a:prstTxWarp>
            <a:spAutoFit/>
          </a:bodyPr>
          <a:lstStyle/>
          <a:p>
            <a:r>
              <a:rPr lang="en-US"/>
              <a:t>Figure  11.12</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95250"/>
            <a:ext cx="7772400" cy="762000"/>
          </a:xfrm>
        </p:spPr>
        <p:txBody>
          <a:bodyPr/>
          <a:lstStyle/>
          <a:p>
            <a:pPr eaLnBrk="1" hangingPunct="1"/>
            <a:r>
              <a:rPr lang="en-US">
                <a:solidFill>
                  <a:srgbClr val="16165D"/>
                </a:solidFill>
              </a:rPr>
              <a:t>Braided Stream</a:t>
            </a:r>
          </a:p>
        </p:txBody>
      </p:sp>
      <p:pic>
        <p:nvPicPr>
          <p:cNvPr id="64515" name="Picture 6" descr="EG6_Figure_11_13-L"/>
          <p:cNvPicPr>
            <a:picLocks noGrp="1" noChangeAspect="1" noChangeArrowheads="1"/>
          </p:cNvPicPr>
          <p:nvPr>
            <p:ph idx="4294967295"/>
          </p:nvPr>
        </p:nvPicPr>
        <p:blipFill>
          <a:blip r:embed="rId3"/>
          <a:srcRect/>
          <a:stretch>
            <a:fillRect/>
          </a:stretch>
        </p:blipFill>
        <p:spPr>
          <a:xfrm>
            <a:off x="0" y="862013"/>
            <a:ext cx="9144000" cy="5503862"/>
          </a:xfrm>
        </p:spPr>
      </p:pic>
      <p:sp>
        <p:nvSpPr>
          <p:cNvPr id="64516" name="Text Box 6"/>
          <p:cNvSpPr txBox="1">
            <a:spLocks noChangeArrowheads="1"/>
          </p:cNvSpPr>
          <p:nvPr/>
        </p:nvSpPr>
        <p:spPr bwMode="auto">
          <a:xfrm>
            <a:off x="7869238" y="6234113"/>
            <a:ext cx="1273175" cy="336550"/>
          </a:xfrm>
          <a:prstGeom prst="rect">
            <a:avLst/>
          </a:prstGeom>
          <a:noFill/>
          <a:ln w="9525">
            <a:noFill/>
            <a:miter lim="800000"/>
            <a:headEnd/>
            <a:tailEnd/>
          </a:ln>
        </p:spPr>
        <p:txBody>
          <a:bodyPr wrap="none">
            <a:prstTxWarp prst="textNoShape">
              <a:avLst/>
            </a:prstTxWarp>
            <a:spAutoFit/>
          </a:bodyPr>
          <a:lstStyle/>
          <a:p>
            <a:r>
              <a:rPr lang="en-US"/>
              <a:t>Figure  11.13</a:t>
            </a:r>
          </a:p>
        </p:txBody>
      </p:sp>
      <p:sp>
        <p:nvSpPr>
          <p:cNvPr id="64517"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4518"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1179"/>
          </a:xfrm>
        </p:spPr>
        <p:txBody>
          <a:bodyPr>
            <a:normAutofit/>
          </a:bodyPr>
          <a:lstStyle/>
          <a:p>
            <a:r>
              <a:rPr lang="en-US" dirty="0" smtClean="0">
                <a:solidFill>
                  <a:srgbClr val="16165D"/>
                </a:solidFill>
                <a:ea typeface="Times New Roman" charset="0"/>
                <a:cs typeface="Times New Roman" charset="0"/>
              </a:rPr>
              <a:t>Streamflow Characteristics</a:t>
            </a:r>
            <a:endParaRPr lang="en-US" dirty="0"/>
          </a:p>
        </p:txBody>
      </p:sp>
      <p:sp>
        <p:nvSpPr>
          <p:cNvPr id="3" name="Content Placeholder 2"/>
          <p:cNvSpPr>
            <a:spLocks noGrp="1"/>
          </p:cNvSpPr>
          <p:nvPr>
            <p:ph idx="1"/>
          </p:nvPr>
        </p:nvSpPr>
        <p:spPr>
          <a:xfrm>
            <a:off x="457200" y="1214905"/>
            <a:ext cx="8229600" cy="5259986"/>
          </a:xfrm>
        </p:spPr>
        <p:txBody>
          <a:bodyPr>
            <a:normAutofit fontScale="92500" lnSpcReduction="20000"/>
          </a:bodyPr>
          <a:lstStyle/>
          <a:p>
            <a:pPr>
              <a:lnSpc>
                <a:spcPct val="90000"/>
              </a:lnSpc>
              <a:spcBef>
                <a:spcPct val="15000"/>
              </a:spcBef>
            </a:pPr>
            <a:r>
              <a:rPr lang="en-US" dirty="0" smtClean="0">
                <a:ea typeface="Times New Roman" charset="0"/>
                <a:cs typeface="Times New Roman" charset="0"/>
              </a:rPr>
              <a:t>Flow and Channel Characteristics</a:t>
            </a:r>
          </a:p>
          <a:p>
            <a:pPr lvl="1">
              <a:lnSpc>
                <a:spcPct val="90000"/>
              </a:lnSpc>
              <a:spcBef>
                <a:spcPct val="15000"/>
              </a:spcBef>
            </a:pPr>
            <a:r>
              <a:rPr lang="en-US" dirty="0" smtClean="0">
                <a:ea typeface="Times New Roman" charset="0"/>
                <a:cs typeface="Times New Roman" charset="0"/>
              </a:rPr>
              <a:t>Meandering streams</a:t>
            </a:r>
          </a:p>
          <a:p>
            <a:pPr lvl="1">
              <a:lnSpc>
                <a:spcPct val="90000"/>
              </a:lnSpc>
              <a:spcBef>
                <a:spcPct val="15000"/>
              </a:spcBef>
            </a:pPr>
            <a:r>
              <a:rPr lang="en-US" dirty="0" smtClean="0">
                <a:ea typeface="Times New Roman" charset="0"/>
                <a:cs typeface="Times New Roman" charset="0"/>
              </a:rPr>
              <a:t>Undercut bank</a:t>
            </a:r>
          </a:p>
          <a:p>
            <a:pPr lvl="1">
              <a:lnSpc>
                <a:spcPct val="90000"/>
              </a:lnSpc>
              <a:spcBef>
                <a:spcPct val="15000"/>
              </a:spcBef>
            </a:pPr>
            <a:r>
              <a:rPr lang="en-US" dirty="0" smtClean="0">
                <a:ea typeface="Times New Roman" charset="0"/>
                <a:cs typeface="Times New Roman" charset="0"/>
              </a:rPr>
              <a:t>Point bar deposit</a:t>
            </a:r>
          </a:p>
          <a:p>
            <a:pPr lvl="1">
              <a:lnSpc>
                <a:spcPct val="90000"/>
              </a:lnSpc>
              <a:spcBef>
                <a:spcPct val="15000"/>
              </a:spcBef>
            </a:pPr>
            <a:r>
              <a:rPr lang="en-US" dirty="0" smtClean="0">
                <a:ea typeface="Times New Roman" charset="0"/>
                <a:cs typeface="Times New Roman" charset="0"/>
              </a:rPr>
              <a:t>Neck, cutoff – oxbow lake  </a:t>
            </a:r>
          </a:p>
          <a:p>
            <a:pPr>
              <a:lnSpc>
                <a:spcPct val="90000"/>
              </a:lnSpc>
              <a:spcBef>
                <a:spcPct val="15000"/>
              </a:spcBef>
            </a:pPr>
            <a:r>
              <a:rPr lang="en-US" dirty="0" smtClean="0">
                <a:ea typeface="Times New Roman" charset="0"/>
                <a:cs typeface="Times New Roman" charset="0"/>
              </a:rPr>
              <a:t>Stream Gradient</a:t>
            </a:r>
          </a:p>
          <a:p>
            <a:pPr lvl="1">
              <a:lnSpc>
                <a:spcPct val="90000"/>
              </a:lnSpc>
              <a:spcBef>
                <a:spcPct val="15000"/>
              </a:spcBef>
            </a:pPr>
            <a:r>
              <a:rPr lang="en-US" dirty="0" smtClean="0">
                <a:ea typeface="Times New Roman" charset="0"/>
                <a:cs typeface="Times New Roman" charset="0"/>
              </a:rPr>
              <a:t>Gradient –decline in elevation from its headwaters to its mouth longitudinal profile of a stream</a:t>
            </a:r>
          </a:p>
          <a:p>
            <a:pPr lvl="1">
              <a:lnSpc>
                <a:spcPct val="90000"/>
              </a:lnSpc>
              <a:spcBef>
                <a:spcPct val="15000"/>
              </a:spcBef>
            </a:pPr>
            <a:r>
              <a:rPr lang="en-US" dirty="0" smtClean="0">
                <a:ea typeface="Times New Roman" charset="0"/>
                <a:cs typeface="Times New Roman" charset="0"/>
              </a:rPr>
              <a:t>Graded stream – when stream load and the landscape through which it flows become mutually adjusted – dynamic equilibrium </a:t>
            </a:r>
          </a:p>
          <a:p>
            <a:pPr lvl="1">
              <a:lnSpc>
                <a:spcPct val="90000"/>
              </a:lnSpc>
              <a:spcBef>
                <a:spcPct val="15000"/>
              </a:spcBef>
            </a:pPr>
            <a:r>
              <a:rPr lang="en-US" i="1" dirty="0" smtClean="0">
                <a:ea typeface="Times New Roman" charset="0"/>
                <a:cs typeface="Times New Roman" charset="0"/>
              </a:rPr>
              <a:t>Rejuvenation</a:t>
            </a:r>
            <a:r>
              <a:rPr lang="en-US" dirty="0" smtClean="0">
                <a:ea typeface="Times New Roman" charset="0"/>
                <a:cs typeface="Times New Roman" charset="0"/>
              </a:rPr>
              <a:t> due to tectonic uplift; entrenched meanders</a:t>
            </a:r>
          </a:p>
          <a:p>
            <a:pPr lvl="1">
              <a:lnSpc>
                <a:spcPct val="90000"/>
              </a:lnSpc>
              <a:spcBef>
                <a:spcPct val="15000"/>
              </a:spcBef>
            </a:pPr>
            <a:r>
              <a:rPr lang="en-US" dirty="0" smtClean="0">
                <a:ea typeface="Times New Roman" charset="0"/>
                <a:cs typeface="Times New Roman" charset="0"/>
              </a:rPr>
              <a:t>Nickpoints: abrupt change in gradient e.g. waterfall or rapids</a:t>
            </a:r>
          </a:p>
          <a:p>
            <a:pPr lvl="2">
              <a:lnSpc>
                <a:spcPct val="90000"/>
              </a:lnSpc>
              <a:spcBef>
                <a:spcPct val="15000"/>
              </a:spcBef>
            </a:pPr>
            <a:r>
              <a:rPr lang="en-US" dirty="0" smtClean="0">
                <a:ea typeface="Times New Roman" charset="0"/>
                <a:cs typeface="Times New Roman" charset="0"/>
              </a:rPr>
              <a:t>Niagara Falls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hidden="1"/>
          <p:cNvSpPr>
            <a:spLocks noGrp="1" noChangeArrowheads="1"/>
          </p:cNvSpPr>
          <p:nvPr>
            <p:ph type="title"/>
          </p:nvPr>
        </p:nvSpPr>
        <p:spPr/>
        <p:txBody>
          <a:bodyPr/>
          <a:lstStyle/>
          <a:p>
            <a:endParaRPr lang="en-US"/>
          </a:p>
        </p:txBody>
      </p:sp>
      <p:sp>
        <p:nvSpPr>
          <p:cNvPr id="104451" name="Rectangle 1027" descr="EG6_Table_11_01"/>
          <p:cNvSpPr>
            <a:spLocks noGrp="1" noChangeAspect="1" noChangeArrowheads="1"/>
          </p:cNvSpPr>
          <p:nvPr isPhoto="1"/>
        </p:nvSpPr>
        <p:spPr bwMode="auto">
          <a:xfrm>
            <a:off x="0" y="538423"/>
            <a:ext cx="9144000" cy="5784605"/>
          </a:xfrm>
          <a:prstGeom prst="rect">
            <a:avLst/>
          </a:prstGeom>
          <a:blipFill dpi="0" rotWithShape="1">
            <a:blip r:embed="rId2"/>
            <a:srcRect/>
            <a:stretch>
              <a:fillRect r="-15"/>
            </a:stretch>
          </a:blipFill>
          <a:ln w="9525">
            <a:noFill/>
            <a:miter lim="800000"/>
            <a:headEnd/>
            <a:tailEnd/>
          </a:ln>
          <a:effectLst/>
        </p:spPr>
        <p:txBody>
          <a:bodyPr>
            <a:prstTxWarp prst="textNoShape">
              <a:avLst/>
            </a:prstTxWarp>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descr="EG6_Figure_11_14-L"/>
          <p:cNvPicPr>
            <a:picLocks noGrp="1" noChangeAspect="1" noChangeArrowheads="1"/>
          </p:cNvPicPr>
          <p:nvPr>
            <p:ph idx="4294967295"/>
          </p:nvPr>
        </p:nvPicPr>
        <p:blipFill>
          <a:blip r:embed="rId3"/>
          <a:srcRect/>
          <a:stretch>
            <a:fillRect/>
          </a:stretch>
        </p:blipFill>
        <p:spPr>
          <a:xfrm>
            <a:off x="0" y="774700"/>
            <a:ext cx="9144000" cy="5757863"/>
          </a:xfrm>
        </p:spPr>
      </p:pic>
      <p:sp>
        <p:nvSpPr>
          <p:cNvPr id="66563" name="Rectangle 5"/>
          <p:cNvSpPr>
            <a:spLocks noGrp="1" noChangeArrowheads="1"/>
          </p:cNvSpPr>
          <p:nvPr>
            <p:ph type="title"/>
          </p:nvPr>
        </p:nvSpPr>
        <p:spPr>
          <a:xfrm>
            <a:off x="685800" y="0"/>
            <a:ext cx="7772400" cy="762000"/>
          </a:xfrm>
        </p:spPr>
        <p:txBody>
          <a:bodyPr/>
          <a:lstStyle/>
          <a:p>
            <a:pPr eaLnBrk="1" hangingPunct="1"/>
            <a:r>
              <a:rPr lang="en-US">
                <a:solidFill>
                  <a:srgbClr val="16165D"/>
                </a:solidFill>
              </a:rPr>
              <a:t>Meandering Stream Profile</a:t>
            </a:r>
          </a:p>
        </p:txBody>
      </p:sp>
      <p:sp>
        <p:nvSpPr>
          <p:cNvPr id="66564" name="Text Box 4"/>
          <p:cNvSpPr txBox="1">
            <a:spLocks noChangeArrowheads="1"/>
          </p:cNvSpPr>
          <p:nvPr/>
        </p:nvSpPr>
        <p:spPr bwMode="auto">
          <a:xfrm>
            <a:off x="1355725" y="3186113"/>
            <a:ext cx="184150" cy="336550"/>
          </a:xfrm>
          <a:prstGeom prst="rect">
            <a:avLst/>
          </a:prstGeom>
          <a:noFill/>
          <a:ln w="9525">
            <a:noFill/>
            <a:miter lim="800000"/>
            <a:headEnd/>
            <a:tailEnd/>
          </a:ln>
        </p:spPr>
        <p:txBody>
          <a:bodyPr wrap="none">
            <a:prstTxWarp prst="textNoShape">
              <a:avLst/>
            </a:prstTxWarp>
            <a:spAutoFit/>
          </a:bodyPr>
          <a:lstStyle/>
          <a:p>
            <a:endParaRPr lang="en-US"/>
          </a:p>
        </p:txBody>
      </p:sp>
      <p:sp>
        <p:nvSpPr>
          <p:cNvPr id="66565" name="Text Box 8"/>
          <p:cNvSpPr txBox="1">
            <a:spLocks noChangeArrowheads="1"/>
          </p:cNvSpPr>
          <p:nvPr/>
        </p:nvSpPr>
        <p:spPr bwMode="auto">
          <a:xfrm>
            <a:off x="7869238" y="6048375"/>
            <a:ext cx="1273175" cy="336550"/>
          </a:xfrm>
          <a:prstGeom prst="rect">
            <a:avLst/>
          </a:prstGeom>
          <a:noFill/>
          <a:ln w="9525">
            <a:noFill/>
            <a:miter lim="800000"/>
            <a:headEnd/>
            <a:tailEnd/>
          </a:ln>
        </p:spPr>
        <p:txBody>
          <a:bodyPr wrap="none">
            <a:prstTxWarp prst="textNoShape">
              <a:avLst/>
            </a:prstTxWarp>
            <a:spAutoFit/>
          </a:bodyPr>
          <a:lstStyle/>
          <a:p>
            <a:r>
              <a:rPr lang="en-US"/>
              <a:t>Figure  11.14</a:t>
            </a:r>
          </a:p>
        </p:txBody>
      </p:sp>
      <p:sp>
        <p:nvSpPr>
          <p:cNvPr id="66566"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6567"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descr="EG6_Figure_11_15b-L"/>
          <p:cNvPicPr>
            <a:picLocks noChangeAspect="1" noChangeArrowheads="1"/>
          </p:cNvPicPr>
          <p:nvPr/>
        </p:nvPicPr>
        <p:blipFill>
          <a:blip r:embed="rId3"/>
          <a:srcRect/>
          <a:stretch>
            <a:fillRect/>
          </a:stretch>
        </p:blipFill>
        <p:spPr bwMode="auto">
          <a:xfrm>
            <a:off x="315913" y="1468438"/>
            <a:ext cx="8512175" cy="5097462"/>
          </a:xfrm>
          <a:prstGeom prst="rect">
            <a:avLst/>
          </a:prstGeom>
          <a:noFill/>
          <a:ln w="9525">
            <a:noFill/>
            <a:miter lim="800000"/>
            <a:headEnd/>
            <a:tailEnd/>
          </a:ln>
        </p:spPr>
      </p:pic>
      <p:sp>
        <p:nvSpPr>
          <p:cNvPr id="68611" name="Rectangle 2"/>
          <p:cNvSpPr>
            <a:spLocks noGrp="1" noChangeArrowheads="1"/>
          </p:cNvSpPr>
          <p:nvPr>
            <p:ph type="title"/>
          </p:nvPr>
        </p:nvSpPr>
        <p:spPr>
          <a:xfrm>
            <a:off x="0" y="701675"/>
            <a:ext cx="9144000" cy="762000"/>
          </a:xfrm>
        </p:spPr>
        <p:txBody>
          <a:bodyPr/>
          <a:lstStyle/>
          <a:p>
            <a:pPr eaLnBrk="1" hangingPunct="1"/>
            <a:r>
              <a:rPr lang="en-US">
                <a:solidFill>
                  <a:srgbClr val="16165D"/>
                </a:solidFill>
              </a:rPr>
              <a:t> Meandering Stream Development</a:t>
            </a:r>
          </a:p>
        </p:txBody>
      </p:sp>
      <p:sp>
        <p:nvSpPr>
          <p:cNvPr id="68612" name="Text Box 5"/>
          <p:cNvSpPr txBox="1">
            <a:spLocks noChangeArrowheads="1"/>
          </p:cNvSpPr>
          <p:nvPr/>
        </p:nvSpPr>
        <p:spPr bwMode="auto">
          <a:xfrm>
            <a:off x="7869238" y="6232525"/>
            <a:ext cx="1273175" cy="336550"/>
          </a:xfrm>
          <a:prstGeom prst="rect">
            <a:avLst/>
          </a:prstGeom>
          <a:noFill/>
          <a:ln w="9525">
            <a:noFill/>
            <a:miter lim="800000"/>
            <a:headEnd/>
            <a:tailEnd/>
          </a:ln>
        </p:spPr>
        <p:txBody>
          <a:bodyPr wrap="none">
            <a:prstTxWarp prst="textNoShape">
              <a:avLst/>
            </a:prstTxWarp>
            <a:spAutoFit/>
          </a:bodyPr>
          <a:lstStyle/>
          <a:p>
            <a:r>
              <a:rPr lang="en-US"/>
              <a:t>Figure  11.15</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solidFill>
                  <a:srgbClr val="16165D"/>
                </a:solidFill>
              </a:rPr>
              <a:t>Itkillik River, Alaska</a:t>
            </a:r>
          </a:p>
        </p:txBody>
      </p:sp>
      <p:pic>
        <p:nvPicPr>
          <p:cNvPr id="70659" name="Picture 5" descr="EG6_Figure_11_15a-L"/>
          <p:cNvPicPr>
            <a:picLocks noGrp="1" noChangeAspect="1" noChangeArrowheads="1"/>
          </p:cNvPicPr>
          <p:nvPr>
            <p:ph idx="4294967295"/>
          </p:nvPr>
        </p:nvPicPr>
        <p:blipFill>
          <a:blip r:embed="rId3"/>
          <a:srcRect/>
          <a:stretch>
            <a:fillRect/>
          </a:stretch>
        </p:blipFill>
        <p:spPr>
          <a:xfrm>
            <a:off x="0" y="2054225"/>
            <a:ext cx="9144000" cy="4389438"/>
          </a:xfrm>
        </p:spPr>
      </p:pic>
      <p:sp>
        <p:nvSpPr>
          <p:cNvPr id="70660" name="Text Box 9"/>
          <p:cNvSpPr txBox="1">
            <a:spLocks noChangeArrowheads="1"/>
          </p:cNvSpPr>
          <p:nvPr/>
        </p:nvSpPr>
        <p:spPr bwMode="auto">
          <a:xfrm>
            <a:off x="7869238" y="6221413"/>
            <a:ext cx="1273175" cy="336550"/>
          </a:xfrm>
          <a:prstGeom prst="rect">
            <a:avLst/>
          </a:prstGeom>
          <a:noFill/>
          <a:ln w="9525">
            <a:noFill/>
            <a:miter lim="800000"/>
            <a:headEnd/>
            <a:tailEnd/>
          </a:ln>
        </p:spPr>
        <p:txBody>
          <a:bodyPr wrap="none">
            <a:prstTxWarp prst="textNoShape">
              <a:avLst/>
            </a:prstTxWarp>
            <a:spAutoFit/>
          </a:bodyPr>
          <a:lstStyle/>
          <a:p>
            <a:r>
              <a:rPr lang="en-US"/>
              <a:t>Figure  11.15</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a:xfrm>
            <a:off x="231775" y="317500"/>
            <a:ext cx="8912225" cy="1833563"/>
          </a:xfrm>
        </p:spPr>
        <p:txBody>
          <a:bodyPr>
            <a:normAutofit fontScale="90000"/>
          </a:bodyPr>
          <a:lstStyle/>
          <a:p>
            <a:pPr algn="r" eaLnBrk="1" hangingPunct="1"/>
            <a:r>
              <a:rPr lang="en-US" sz="4000">
                <a:solidFill>
                  <a:srgbClr val="16165D"/>
                </a:solidFill>
              </a:rPr>
              <a:t>Rivers as </a:t>
            </a:r>
            <a:br>
              <a:rPr lang="en-US" sz="4000">
                <a:solidFill>
                  <a:srgbClr val="16165D"/>
                </a:solidFill>
              </a:rPr>
            </a:br>
            <a:r>
              <a:rPr lang="en-US" sz="4000">
                <a:solidFill>
                  <a:srgbClr val="16165D"/>
                </a:solidFill>
              </a:rPr>
              <a:t>Political </a:t>
            </a:r>
            <a:br>
              <a:rPr lang="en-US" sz="4000">
                <a:solidFill>
                  <a:srgbClr val="16165D"/>
                </a:solidFill>
              </a:rPr>
            </a:br>
            <a:r>
              <a:rPr lang="en-US" sz="4000">
                <a:solidFill>
                  <a:srgbClr val="16165D"/>
                </a:solidFill>
              </a:rPr>
              <a:t>Boundaries</a:t>
            </a:r>
          </a:p>
        </p:txBody>
      </p:sp>
      <p:sp>
        <p:nvSpPr>
          <p:cNvPr id="72707" name="Text Box 7"/>
          <p:cNvSpPr txBox="1">
            <a:spLocks noChangeArrowheads="1"/>
          </p:cNvSpPr>
          <p:nvPr/>
        </p:nvSpPr>
        <p:spPr bwMode="auto">
          <a:xfrm>
            <a:off x="7920038" y="6267450"/>
            <a:ext cx="1222375" cy="336550"/>
          </a:xfrm>
          <a:prstGeom prst="rect">
            <a:avLst/>
          </a:prstGeom>
          <a:noFill/>
          <a:ln w="9525">
            <a:noFill/>
            <a:miter lim="800000"/>
            <a:headEnd/>
            <a:tailEnd/>
          </a:ln>
        </p:spPr>
        <p:txBody>
          <a:bodyPr wrap="none">
            <a:prstTxWarp prst="textNoShape">
              <a:avLst/>
            </a:prstTxWarp>
            <a:spAutoFit/>
          </a:bodyPr>
          <a:lstStyle/>
          <a:p>
            <a:r>
              <a:rPr lang="en-US"/>
              <a:t>Figure 11.16</a:t>
            </a:r>
          </a:p>
        </p:txBody>
      </p:sp>
      <p:pic>
        <p:nvPicPr>
          <p:cNvPr id="72708" name="Picture 5" descr="EG6_Figure_11_16-L"/>
          <p:cNvPicPr>
            <a:picLocks noGrp="1" noChangeAspect="1" noChangeArrowheads="1"/>
          </p:cNvPicPr>
          <p:nvPr>
            <p:ph idx="4294967295"/>
          </p:nvPr>
        </p:nvPicPr>
        <p:blipFill>
          <a:blip r:embed="rId3"/>
          <a:srcRect/>
          <a:stretch>
            <a:fillRect/>
          </a:stretch>
        </p:blipFill>
        <p:spPr>
          <a:xfrm>
            <a:off x="1588" y="234950"/>
            <a:ext cx="6459537" cy="5948363"/>
          </a:xfrm>
        </p:spPr>
      </p:pic>
      <p:sp>
        <p:nvSpPr>
          <p:cNvPr id="7270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271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fontScale="90000"/>
          </a:bodyPr>
          <a:lstStyle/>
          <a:p>
            <a:r>
              <a:rPr lang="en-US" dirty="0" smtClean="0">
                <a:solidFill>
                  <a:srgbClr val="16165D"/>
                </a:solidFill>
              </a:rPr>
              <a:t>Longitudinal Profile of a Stream</a:t>
            </a:r>
            <a:br>
              <a:rPr lang="en-US" dirty="0" smtClean="0">
                <a:solidFill>
                  <a:srgbClr val="16165D"/>
                </a:solidFill>
              </a:rPr>
            </a:br>
            <a:r>
              <a:rPr lang="en-US" dirty="0" smtClean="0">
                <a:solidFill>
                  <a:srgbClr val="16165D"/>
                </a:solidFill>
              </a:rPr>
              <a:t>showing its gradient</a:t>
            </a:r>
            <a:endParaRPr lang="en-US" dirty="0">
              <a:solidFill>
                <a:srgbClr val="16165D"/>
              </a:solidFill>
            </a:endParaRPr>
          </a:p>
        </p:txBody>
      </p:sp>
      <p:sp>
        <p:nvSpPr>
          <p:cNvPr id="74755" name="Text Box 5"/>
          <p:cNvSpPr txBox="1">
            <a:spLocks noChangeArrowheads="1"/>
          </p:cNvSpPr>
          <p:nvPr/>
        </p:nvSpPr>
        <p:spPr bwMode="auto">
          <a:xfrm>
            <a:off x="7869238" y="6208713"/>
            <a:ext cx="1273175" cy="336550"/>
          </a:xfrm>
          <a:prstGeom prst="rect">
            <a:avLst/>
          </a:prstGeom>
          <a:noFill/>
          <a:ln w="9525">
            <a:noFill/>
            <a:miter lim="800000"/>
            <a:headEnd/>
            <a:tailEnd/>
          </a:ln>
        </p:spPr>
        <p:txBody>
          <a:bodyPr wrap="none">
            <a:prstTxWarp prst="textNoShape">
              <a:avLst/>
            </a:prstTxWarp>
            <a:spAutoFit/>
          </a:bodyPr>
          <a:lstStyle/>
          <a:p>
            <a:r>
              <a:rPr lang="en-US"/>
              <a:t>Figure  11.17</a:t>
            </a:r>
          </a:p>
        </p:txBody>
      </p:sp>
      <p:pic>
        <p:nvPicPr>
          <p:cNvPr id="74756" name="Picture 5" descr="EG6_Figure_11_17-L"/>
          <p:cNvPicPr>
            <a:picLocks noGrp="1" noChangeAspect="1" noChangeArrowheads="1"/>
          </p:cNvPicPr>
          <p:nvPr>
            <p:ph idx="4294967295"/>
          </p:nvPr>
        </p:nvPicPr>
        <p:blipFill>
          <a:blip r:embed="rId3"/>
          <a:srcRect/>
          <a:stretch>
            <a:fillRect/>
          </a:stretch>
        </p:blipFill>
        <p:spPr>
          <a:xfrm>
            <a:off x="0" y="2290763"/>
            <a:ext cx="9144000" cy="3762375"/>
          </a:xfrm>
        </p:spPr>
      </p:pic>
      <p:sp>
        <p:nvSpPr>
          <p:cNvPr id="5" name="TextBox 4"/>
          <p:cNvSpPr txBox="1"/>
          <p:nvPr/>
        </p:nvSpPr>
        <p:spPr>
          <a:xfrm>
            <a:off x="3564604" y="3145241"/>
            <a:ext cx="4304634" cy="707886"/>
          </a:xfrm>
          <a:prstGeom prst="rect">
            <a:avLst/>
          </a:prstGeom>
          <a:noFill/>
        </p:spPr>
        <p:txBody>
          <a:bodyPr wrap="none" rtlCol="0">
            <a:spAutoFit/>
          </a:bodyPr>
          <a:lstStyle/>
          <a:p>
            <a:r>
              <a:rPr lang="en-US" sz="2000" dirty="0" smtClean="0"/>
              <a:t>Middle &amp; lower portions appear graded </a:t>
            </a:r>
          </a:p>
          <a:p>
            <a:r>
              <a:rPr lang="en-US" sz="2000" dirty="0" smtClean="0"/>
              <a:t>or in dynamic equilibrium</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5" descr="EG6_Figure_11_20-L"/>
          <p:cNvPicPr>
            <a:picLocks noGrp="1" noChangeAspect="1" noChangeArrowheads="1"/>
          </p:cNvPicPr>
          <p:nvPr>
            <p:ph idx="4294967295"/>
          </p:nvPr>
        </p:nvPicPr>
        <p:blipFill>
          <a:blip r:embed="rId3"/>
          <a:srcRect/>
          <a:stretch>
            <a:fillRect/>
          </a:stretch>
        </p:blipFill>
        <p:spPr>
          <a:xfrm>
            <a:off x="-200915" y="1417638"/>
            <a:ext cx="9135366" cy="5178425"/>
          </a:xfrm>
        </p:spPr>
      </p:pic>
      <p:sp>
        <p:nvSpPr>
          <p:cNvPr id="80899" name="Title 2"/>
          <p:cNvSpPr>
            <a:spLocks noGrp="1"/>
          </p:cNvSpPr>
          <p:nvPr>
            <p:ph type="title"/>
          </p:nvPr>
        </p:nvSpPr>
        <p:spPr/>
        <p:txBody>
          <a:bodyPr/>
          <a:lstStyle/>
          <a:p>
            <a:pPr eaLnBrk="1" hangingPunct="1"/>
            <a:r>
              <a:rPr lang="en-US">
                <a:solidFill>
                  <a:srgbClr val="16165D"/>
                </a:solidFill>
              </a:rPr>
              <a:t>Retreat of Niagara Falls</a:t>
            </a:r>
          </a:p>
        </p:txBody>
      </p:sp>
      <p:sp>
        <p:nvSpPr>
          <p:cNvPr id="80900" name="Text Box 6"/>
          <p:cNvSpPr txBox="1">
            <a:spLocks noChangeArrowheads="1"/>
          </p:cNvSpPr>
          <p:nvPr/>
        </p:nvSpPr>
        <p:spPr bwMode="auto">
          <a:xfrm>
            <a:off x="7920038" y="6300788"/>
            <a:ext cx="1222375" cy="336550"/>
          </a:xfrm>
          <a:prstGeom prst="rect">
            <a:avLst/>
          </a:prstGeom>
          <a:noFill/>
          <a:ln w="9525">
            <a:noFill/>
            <a:miter lim="800000"/>
            <a:headEnd/>
            <a:tailEnd/>
          </a:ln>
        </p:spPr>
        <p:txBody>
          <a:bodyPr wrap="none">
            <a:prstTxWarp prst="textNoShape">
              <a:avLst/>
            </a:prstTxWarp>
            <a:spAutoFit/>
          </a:bodyPr>
          <a:lstStyle/>
          <a:p>
            <a:r>
              <a:rPr lang="en-US"/>
              <a:t>Figure 11.20</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1" descr="EG6_Figure_11_18b-L"/>
          <p:cNvPicPr>
            <a:picLocks noChangeAspect="1" noChangeArrowheads="1"/>
          </p:cNvPicPr>
          <p:nvPr/>
        </p:nvPicPr>
        <p:blipFill>
          <a:blip r:embed="rId3"/>
          <a:srcRect/>
          <a:stretch>
            <a:fillRect/>
          </a:stretch>
        </p:blipFill>
        <p:spPr bwMode="auto">
          <a:xfrm>
            <a:off x="4572000" y="2252663"/>
            <a:ext cx="4572000" cy="3433762"/>
          </a:xfrm>
          <a:prstGeom prst="rect">
            <a:avLst/>
          </a:prstGeom>
          <a:noFill/>
          <a:ln w="9525">
            <a:noFill/>
            <a:miter lim="800000"/>
            <a:headEnd/>
            <a:tailEnd/>
          </a:ln>
        </p:spPr>
      </p:pic>
      <p:pic>
        <p:nvPicPr>
          <p:cNvPr id="76803" name="Picture 8" descr="EG6_Figure_11_18a-L"/>
          <p:cNvPicPr>
            <a:picLocks noChangeAspect="1" noChangeArrowheads="1"/>
          </p:cNvPicPr>
          <p:nvPr/>
        </p:nvPicPr>
        <p:blipFill>
          <a:blip r:embed="rId4"/>
          <a:srcRect/>
          <a:stretch>
            <a:fillRect/>
          </a:stretch>
        </p:blipFill>
        <p:spPr bwMode="auto">
          <a:xfrm>
            <a:off x="346075" y="0"/>
            <a:ext cx="4225925" cy="3260725"/>
          </a:xfrm>
          <a:prstGeom prst="rect">
            <a:avLst/>
          </a:prstGeom>
          <a:noFill/>
          <a:ln w="9525">
            <a:noFill/>
            <a:miter lim="800000"/>
            <a:headEnd/>
            <a:tailEnd/>
          </a:ln>
        </p:spPr>
      </p:pic>
      <p:sp>
        <p:nvSpPr>
          <p:cNvPr id="76804" name="Rectangle 4"/>
          <p:cNvSpPr>
            <a:spLocks noGrp="1" noChangeArrowheads="1"/>
          </p:cNvSpPr>
          <p:nvPr>
            <p:ph type="title"/>
          </p:nvPr>
        </p:nvSpPr>
        <p:spPr>
          <a:xfrm>
            <a:off x="1141413" y="436563"/>
            <a:ext cx="7772400" cy="1831975"/>
          </a:xfrm>
        </p:spPr>
        <p:txBody>
          <a:bodyPr/>
          <a:lstStyle/>
          <a:p>
            <a:pPr algn="r" eaLnBrk="1" hangingPunct="1"/>
            <a:r>
              <a:rPr lang="en-US">
                <a:solidFill>
                  <a:srgbClr val="16165D"/>
                </a:solidFill>
              </a:rPr>
              <a:t>Entrenched </a:t>
            </a:r>
            <a:br>
              <a:rPr lang="en-US">
                <a:solidFill>
                  <a:srgbClr val="16165D"/>
                </a:solidFill>
              </a:rPr>
            </a:br>
            <a:r>
              <a:rPr lang="en-US">
                <a:solidFill>
                  <a:srgbClr val="16165D"/>
                </a:solidFill>
              </a:rPr>
              <a:t>Meanders</a:t>
            </a:r>
          </a:p>
        </p:txBody>
      </p:sp>
      <p:sp>
        <p:nvSpPr>
          <p:cNvPr id="76805" name="Text Box 9"/>
          <p:cNvSpPr txBox="1">
            <a:spLocks noChangeArrowheads="1"/>
          </p:cNvSpPr>
          <p:nvPr/>
        </p:nvSpPr>
        <p:spPr bwMode="auto">
          <a:xfrm>
            <a:off x="7840663" y="5932488"/>
            <a:ext cx="1222375" cy="336550"/>
          </a:xfrm>
          <a:prstGeom prst="rect">
            <a:avLst/>
          </a:prstGeom>
          <a:noFill/>
          <a:ln w="9525">
            <a:noFill/>
            <a:miter lim="800000"/>
            <a:headEnd/>
            <a:tailEnd/>
          </a:ln>
        </p:spPr>
        <p:txBody>
          <a:bodyPr wrap="none">
            <a:prstTxWarp prst="textNoShape">
              <a:avLst/>
            </a:prstTxWarp>
            <a:spAutoFit/>
          </a:bodyPr>
          <a:lstStyle/>
          <a:p>
            <a:r>
              <a:rPr lang="en-US"/>
              <a:t>Figure 11.18</a:t>
            </a:r>
          </a:p>
        </p:txBody>
      </p:sp>
      <p:pic>
        <p:nvPicPr>
          <p:cNvPr id="76806" name="Picture 10" descr="EG6_Figure_11_18c-L"/>
          <p:cNvPicPr>
            <a:picLocks noGrp="1" noChangeAspect="1" noChangeArrowheads="1"/>
          </p:cNvPicPr>
          <p:nvPr>
            <p:ph idx="4294967295"/>
          </p:nvPr>
        </p:nvPicPr>
        <p:blipFill>
          <a:blip r:embed="rId5"/>
          <a:srcRect/>
          <a:stretch>
            <a:fillRect/>
          </a:stretch>
        </p:blipFill>
        <p:spPr>
          <a:xfrm>
            <a:off x="0" y="3159125"/>
            <a:ext cx="4572000" cy="3395663"/>
          </a:xfrm>
        </p:spPr>
      </p:pic>
      <p:sp>
        <p:nvSpPr>
          <p:cNvPr id="76807" name="Rectangle 12"/>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6808" name="Rectangle 13"/>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5" descr="EG6_Figure_11_19a-L"/>
          <p:cNvPicPr>
            <a:picLocks noGrp="1" noChangeAspect="1" noChangeArrowheads="1"/>
          </p:cNvPicPr>
          <p:nvPr>
            <p:ph idx="4294967295"/>
          </p:nvPr>
        </p:nvPicPr>
        <p:blipFill>
          <a:blip r:embed="rId3"/>
          <a:srcRect/>
          <a:stretch>
            <a:fillRect/>
          </a:stretch>
        </p:blipFill>
        <p:spPr>
          <a:xfrm>
            <a:off x="17463" y="1503363"/>
            <a:ext cx="9109075" cy="5075237"/>
          </a:xfrm>
        </p:spPr>
      </p:pic>
      <p:sp>
        <p:nvSpPr>
          <p:cNvPr id="78851" name="Rectangle 2"/>
          <p:cNvSpPr>
            <a:spLocks noGrp="1" noChangeArrowheads="1"/>
          </p:cNvSpPr>
          <p:nvPr>
            <p:ph type="title"/>
          </p:nvPr>
        </p:nvSpPr>
        <p:spPr/>
        <p:txBody>
          <a:bodyPr/>
          <a:lstStyle/>
          <a:p>
            <a:pPr eaLnBrk="1" hangingPunct="1"/>
            <a:r>
              <a:rPr lang="en-US">
                <a:solidFill>
                  <a:srgbClr val="16165D"/>
                </a:solidFill>
              </a:rPr>
              <a:t>Nickpoint</a:t>
            </a:r>
          </a:p>
        </p:txBody>
      </p:sp>
      <p:sp>
        <p:nvSpPr>
          <p:cNvPr id="78852" name="Text Box 6"/>
          <p:cNvSpPr txBox="1">
            <a:spLocks noChangeArrowheads="1"/>
          </p:cNvSpPr>
          <p:nvPr/>
        </p:nvSpPr>
        <p:spPr bwMode="auto">
          <a:xfrm>
            <a:off x="7920038" y="6208713"/>
            <a:ext cx="1222375" cy="336550"/>
          </a:xfrm>
          <a:prstGeom prst="rect">
            <a:avLst/>
          </a:prstGeom>
          <a:noFill/>
          <a:ln w="9525">
            <a:noFill/>
            <a:miter lim="800000"/>
            <a:headEnd/>
            <a:tailEnd/>
          </a:ln>
        </p:spPr>
        <p:txBody>
          <a:bodyPr wrap="none">
            <a:prstTxWarp prst="textNoShape">
              <a:avLst/>
            </a:prstTxWarp>
            <a:spAutoFit/>
          </a:bodyPr>
          <a:lstStyle/>
          <a:p>
            <a:r>
              <a:rPr lang="en-US"/>
              <a:t>Figure 11.19</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7373"/>
          </a:xfrm>
        </p:spPr>
        <p:txBody>
          <a:bodyPr>
            <a:normAutofit/>
          </a:bodyPr>
          <a:lstStyle/>
          <a:p>
            <a:r>
              <a:rPr lang="en-US" sz="4000" dirty="0" smtClean="0">
                <a:solidFill>
                  <a:srgbClr val="16165D"/>
                </a:solidFill>
                <a:ea typeface="Times New Roman" charset="0"/>
                <a:cs typeface="Times New Roman" charset="0"/>
              </a:rPr>
              <a:t>Streamflow Characteristics</a:t>
            </a:r>
            <a:endParaRPr lang="en-US" sz="4000" dirty="0"/>
          </a:p>
        </p:txBody>
      </p:sp>
      <p:sp>
        <p:nvSpPr>
          <p:cNvPr id="3" name="Content Placeholder 2"/>
          <p:cNvSpPr>
            <a:spLocks noGrp="1"/>
          </p:cNvSpPr>
          <p:nvPr>
            <p:ph idx="1"/>
          </p:nvPr>
        </p:nvSpPr>
        <p:spPr>
          <a:xfrm>
            <a:off x="457200" y="1159682"/>
            <a:ext cx="8229600" cy="4525963"/>
          </a:xfrm>
        </p:spPr>
        <p:txBody>
          <a:bodyPr/>
          <a:lstStyle/>
          <a:p>
            <a:r>
              <a:rPr lang="en-US" sz="3600" dirty="0" smtClean="0">
                <a:ea typeface="Times New Roman" charset="0"/>
                <a:cs typeface="Times New Roman" charset="0"/>
              </a:rPr>
              <a:t>Stream Deposition</a:t>
            </a:r>
          </a:p>
          <a:p>
            <a:pPr lvl="1"/>
            <a:r>
              <a:rPr lang="en-US" sz="3200" dirty="0" smtClean="0">
                <a:ea typeface="Times New Roman" charset="0"/>
                <a:cs typeface="Times New Roman" charset="0"/>
              </a:rPr>
              <a:t>Floodplains</a:t>
            </a:r>
          </a:p>
          <a:p>
            <a:pPr lvl="2"/>
            <a:r>
              <a:rPr lang="en-US" sz="2800" dirty="0" smtClean="0">
                <a:ea typeface="Times New Roman" charset="0"/>
                <a:cs typeface="Times New Roman" charset="0"/>
              </a:rPr>
              <a:t>Natural levees</a:t>
            </a:r>
          </a:p>
          <a:p>
            <a:pPr lvl="2"/>
            <a:r>
              <a:rPr lang="en-US" sz="2800" dirty="0" smtClean="0">
                <a:ea typeface="Times New Roman" charset="0"/>
                <a:cs typeface="Times New Roman" charset="0"/>
              </a:rPr>
              <a:t>Backswamp</a:t>
            </a:r>
          </a:p>
          <a:p>
            <a:pPr lvl="1"/>
            <a:r>
              <a:rPr lang="en-US" sz="3200" dirty="0" smtClean="0">
                <a:ea typeface="Times New Roman" charset="0"/>
                <a:cs typeface="Times New Roman" charset="0"/>
              </a:rPr>
              <a:t>Stream terraces</a:t>
            </a:r>
          </a:p>
          <a:p>
            <a:pPr lvl="2"/>
            <a:r>
              <a:rPr lang="en-US" sz="2800" dirty="0" smtClean="0">
                <a:ea typeface="Times New Roman" charset="0"/>
                <a:cs typeface="Times New Roman" charset="0"/>
              </a:rPr>
              <a:t>Alluvial terraces</a:t>
            </a:r>
          </a:p>
          <a:p>
            <a:pPr lvl="1"/>
            <a:r>
              <a:rPr lang="en-US" sz="3200" dirty="0" smtClean="0">
                <a:ea typeface="Times New Roman" charset="0"/>
                <a:cs typeface="Times New Roman" charset="0"/>
              </a:rPr>
              <a:t>River deltas</a:t>
            </a:r>
            <a:endParaRPr lang="en-US" sz="3200" dirty="0" smtClean="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 Box 5"/>
          <p:cNvSpPr txBox="1">
            <a:spLocks noChangeArrowheads="1"/>
          </p:cNvSpPr>
          <p:nvPr/>
        </p:nvSpPr>
        <p:spPr bwMode="auto">
          <a:xfrm>
            <a:off x="7869238" y="6254750"/>
            <a:ext cx="1273175" cy="336550"/>
          </a:xfrm>
          <a:prstGeom prst="rect">
            <a:avLst/>
          </a:prstGeom>
          <a:noFill/>
          <a:ln w="9525">
            <a:noFill/>
            <a:miter lim="800000"/>
            <a:headEnd/>
            <a:tailEnd/>
          </a:ln>
        </p:spPr>
        <p:txBody>
          <a:bodyPr wrap="none">
            <a:prstTxWarp prst="textNoShape">
              <a:avLst/>
            </a:prstTxWarp>
            <a:spAutoFit/>
          </a:bodyPr>
          <a:lstStyle/>
          <a:p>
            <a:r>
              <a:rPr lang="en-US"/>
              <a:t>Figure  11.21</a:t>
            </a:r>
          </a:p>
        </p:txBody>
      </p:sp>
      <p:pic>
        <p:nvPicPr>
          <p:cNvPr id="84996" name="Picture 7" descr="EG6_Figure_11_21-L"/>
          <p:cNvPicPr>
            <a:picLocks noChangeAspect="1" noChangeArrowheads="1"/>
          </p:cNvPicPr>
          <p:nvPr/>
        </p:nvPicPr>
        <p:blipFill>
          <a:blip r:embed="rId3"/>
          <a:srcRect/>
          <a:stretch>
            <a:fillRect/>
          </a:stretch>
        </p:blipFill>
        <p:spPr bwMode="auto">
          <a:xfrm>
            <a:off x="3704873" y="-13527"/>
            <a:ext cx="5439127" cy="6871527"/>
          </a:xfrm>
          <a:prstGeom prst="rect">
            <a:avLst/>
          </a:prstGeom>
          <a:noFill/>
          <a:ln w="9525">
            <a:noFill/>
            <a:miter lim="800000"/>
            <a:headEnd/>
            <a:tailEnd/>
          </a:ln>
        </p:spPr>
      </p:pic>
      <p:sp>
        <p:nvSpPr>
          <p:cNvPr id="6" name="TextBox 5"/>
          <p:cNvSpPr txBox="1"/>
          <p:nvPr/>
        </p:nvSpPr>
        <p:spPr>
          <a:xfrm>
            <a:off x="566000" y="938790"/>
            <a:ext cx="2368757" cy="1323439"/>
          </a:xfrm>
          <a:prstGeom prst="rect">
            <a:avLst/>
          </a:prstGeom>
          <a:noFill/>
        </p:spPr>
        <p:txBody>
          <a:bodyPr wrap="none" rtlCol="0">
            <a:spAutoFit/>
          </a:bodyPr>
          <a:lstStyle/>
          <a:p>
            <a:r>
              <a:rPr lang="en-US" sz="4000" dirty="0" smtClean="0"/>
              <a:t>Floodplain</a:t>
            </a:r>
          </a:p>
          <a:p>
            <a:r>
              <a:rPr lang="en-US" sz="4000" dirty="0"/>
              <a:t>F</a:t>
            </a:r>
            <a:r>
              <a:rPr lang="en-US" sz="4000" dirty="0" smtClean="0"/>
              <a:t>eatures</a:t>
            </a:r>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idx="1"/>
          </p:nvPr>
        </p:nvSpPr>
        <p:spPr>
          <a:xfrm>
            <a:off x="457200" y="1173488"/>
            <a:ext cx="8229600" cy="5439460"/>
          </a:xfrm>
        </p:spPr>
        <p:txBody>
          <a:bodyPr>
            <a:normAutofit fontScale="92500" lnSpcReduction="10000"/>
          </a:bodyPr>
          <a:lstStyle/>
          <a:p>
            <a:pPr eaLnBrk="1" hangingPunct="1">
              <a:lnSpc>
                <a:spcPct val="90000"/>
              </a:lnSpc>
            </a:pPr>
            <a:r>
              <a:rPr lang="en-US" dirty="0">
                <a:ea typeface="Times New Roman" charset="0"/>
                <a:cs typeface="Times New Roman" charset="0"/>
              </a:rPr>
              <a:t>Base Level of </a:t>
            </a:r>
            <a:r>
              <a:rPr lang="en-US" dirty="0" smtClean="0">
                <a:ea typeface="Times New Roman" charset="0"/>
                <a:cs typeface="Times New Roman" charset="0"/>
              </a:rPr>
              <a:t>Streams</a:t>
            </a:r>
          </a:p>
          <a:p>
            <a:pPr lvl="1">
              <a:lnSpc>
                <a:spcPct val="90000"/>
              </a:lnSpc>
            </a:pPr>
            <a:r>
              <a:rPr lang="en-US" dirty="0" smtClean="0">
                <a:ea typeface="Times New Roman" charset="0"/>
                <a:cs typeface="Times New Roman" charset="0"/>
              </a:rPr>
              <a:t>Is a level below which a stream cannot erode its valley</a:t>
            </a:r>
          </a:p>
          <a:p>
            <a:pPr lvl="1">
              <a:lnSpc>
                <a:spcPct val="90000"/>
              </a:lnSpc>
            </a:pPr>
            <a:r>
              <a:rPr lang="en-US" i="1" dirty="0" smtClean="0">
                <a:ea typeface="Times New Roman" charset="0"/>
                <a:cs typeface="Times New Roman" charset="0"/>
              </a:rPr>
              <a:t>Ultimate base level is sea level</a:t>
            </a:r>
            <a:r>
              <a:rPr lang="en-US" dirty="0" smtClean="0">
                <a:ea typeface="Times New Roman" charset="0"/>
                <a:cs typeface="Times New Roman" charset="0"/>
              </a:rPr>
              <a:t> </a:t>
            </a:r>
          </a:p>
          <a:p>
            <a:pPr lvl="1">
              <a:lnSpc>
                <a:spcPct val="90000"/>
              </a:lnSpc>
            </a:pPr>
            <a:r>
              <a:rPr lang="en-US" dirty="0" smtClean="0">
                <a:ea typeface="Times New Roman" charset="0"/>
                <a:cs typeface="Times New Roman" charset="0"/>
              </a:rPr>
              <a:t>Local base level – natural (river, lake, hard and resistant rock structure), artificial (dam) </a:t>
            </a:r>
          </a:p>
          <a:p>
            <a:pPr lvl="1">
              <a:lnSpc>
                <a:spcPct val="90000"/>
              </a:lnSpc>
            </a:pPr>
            <a:r>
              <a:rPr lang="en-US" dirty="0" smtClean="0">
                <a:ea typeface="Times New Roman" charset="0"/>
                <a:cs typeface="Times New Roman" charset="0"/>
              </a:rPr>
              <a:t>In arid landscapes; valleys, plains, other low point determine local base level</a:t>
            </a:r>
          </a:p>
          <a:p>
            <a:pPr lvl="1">
              <a:lnSpc>
                <a:spcPct val="90000"/>
              </a:lnSpc>
            </a:pPr>
            <a:r>
              <a:rPr lang="en-US" dirty="0" smtClean="0">
                <a:ea typeface="Times New Roman" charset="0"/>
                <a:cs typeface="Times New Roman" charset="0"/>
              </a:rPr>
              <a:t>Initial landscapes</a:t>
            </a:r>
          </a:p>
          <a:p>
            <a:pPr lvl="1">
              <a:lnSpc>
                <a:spcPct val="90000"/>
              </a:lnSpc>
            </a:pPr>
            <a:r>
              <a:rPr lang="en-US" dirty="0" smtClean="0">
                <a:ea typeface="Times New Roman" charset="0"/>
                <a:cs typeface="Times New Roman" charset="0"/>
              </a:rPr>
              <a:t>Sequential landscapes</a:t>
            </a:r>
          </a:p>
          <a:p>
            <a:pPr lvl="1">
              <a:lnSpc>
                <a:spcPct val="90000"/>
              </a:lnSpc>
            </a:pPr>
            <a:r>
              <a:rPr lang="en-US" dirty="0" smtClean="0">
                <a:ea typeface="Times New Roman" charset="0"/>
                <a:cs typeface="Times New Roman" charset="0"/>
              </a:rPr>
              <a:t>The work of streams modifies landscapes, 2 processes produce landform:</a:t>
            </a:r>
          </a:p>
          <a:p>
            <a:pPr lvl="2">
              <a:lnSpc>
                <a:spcPct val="90000"/>
              </a:lnSpc>
            </a:pPr>
            <a:r>
              <a:rPr lang="en-US" dirty="0" smtClean="0">
                <a:ea typeface="Times New Roman" charset="0"/>
                <a:cs typeface="Times New Roman" charset="0"/>
              </a:rPr>
              <a:t>Erosive action of running water</a:t>
            </a:r>
          </a:p>
          <a:p>
            <a:pPr lvl="2">
              <a:lnSpc>
                <a:spcPct val="90000"/>
              </a:lnSpc>
            </a:pPr>
            <a:r>
              <a:rPr lang="en-US" dirty="0" smtClean="0">
                <a:ea typeface="Times New Roman" charset="0"/>
                <a:cs typeface="Times New Roman" charset="0"/>
              </a:rPr>
              <a:t>Deposition of stream-transported materials</a:t>
            </a:r>
          </a:p>
          <a:p>
            <a:pPr eaLnBrk="1" hangingPunct="1">
              <a:lnSpc>
                <a:spcPct val="90000"/>
              </a:lnSpc>
              <a:buNone/>
            </a:pPr>
            <a:r>
              <a:rPr lang="en-US" dirty="0" smtClean="0">
                <a:ea typeface="Times New Roman" charset="0"/>
                <a:cs typeface="Times New Roman" charset="0"/>
              </a:rPr>
              <a:t> </a:t>
            </a:r>
            <a:r>
              <a:rPr lang="en-US" dirty="0">
                <a:ea typeface="Times New Roman" charset="0"/>
                <a:cs typeface="Times New Roman" charset="0"/>
              </a:rPr>
              <a:t> </a:t>
            </a:r>
          </a:p>
        </p:txBody>
      </p:sp>
      <p:sp>
        <p:nvSpPr>
          <p:cNvPr id="35843" name="Rectangle 2"/>
          <p:cNvSpPr>
            <a:spLocks noGrp="1" noChangeArrowheads="1"/>
          </p:cNvSpPr>
          <p:nvPr>
            <p:ph type="title"/>
          </p:nvPr>
        </p:nvSpPr>
        <p:spPr>
          <a:xfrm>
            <a:off x="457200" y="0"/>
            <a:ext cx="8229600" cy="1007819"/>
          </a:xfrm>
        </p:spPr>
        <p:txBody>
          <a:bodyPr/>
          <a:lstStyle/>
          <a:p>
            <a:pPr eaLnBrk="1" hangingPunct="1"/>
            <a:r>
              <a:rPr lang="en-US" sz="4000" dirty="0">
                <a:solidFill>
                  <a:srgbClr val="16165D"/>
                </a:solidFill>
                <a:ea typeface="Times New Roman" charset="0"/>
                <a:cs typeface="Times New Roman" charset="0"/>
              </a:rPr>
              <a:t>Fluvial Processes and Landscapes  </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hidden="1"/>
          <p:cNvSpPr>
            <a:spLocks noGrp="1" noChangeArrowheads="1"/>
          </p:cNvSpPr>
          <p:nvPr>
            <p:ph type="title"/>
          </p:nvPr>
        </p:nvSpPr>
        <p:spPr/>
        <p:txBody>
          <a:bodyPr/>
          <a:lstStyle/>
          <a:p>
            <a:endParaRPr lang="en-US"/>
          </a:p>
        </p:txBody>
      </p:sp>
      <p:sp>
        <p:nvSpPr>
          <p:cNvPr id="69635" name="Rectangle 3" descr="EG6_Figure_11_21a-L"/>
          <p:cNvSpPr>
            <a:spLocks noGrp="1" noChangeAspect="1" noChangeArrowheads="1"/>
          </p:cNvSpPr>
          <p:nvPr isPhoto="1"/>
        </p:nvSpPr>
        <p:spPr bwMode="auto">
          <a:xfrm>
            <a:off x="458788" y="1158875"/>
            <a:ext cx="8226425" cy="4538663"/>
          </a:xfrm>
          <a:prstGeom prst="rect">
            <a:avLst/>
          </a:prstGeom>
          <a:blipFill dpi="0" rotWithShape="1">
            <a:blip r:embed="rId2"/>
            <a:srcRect/>
            <a:stretch>
              <a:fillRect b="-19"/>
            </a:stretch>
          </a:blipFill>
          <a:ln w="9525">
            <a:noFill/>
            <a:miter lim="800000"/>
            <a:headEnd/>
            <a:tailEnd/>
          </a:ln>
          <a:effectLst/>
        </p:spPr>
        <p:txBody>
          <a:bodyPr>
            <a:prstTxWarp prst="textNoShape">
              <a:avLst/>
            </a:prstTxWarp>
          </a:bodyPr>
          <a:lstStyle/>
          <a:p>
            <a:endParaRPr lang="en-US"/>
          </a:p>
        </p:txBody>
      </p:sp>
      <p:sp>
        <p:nvSpPr>
          <p:cNvPr id="4" name="TextBox 3"/>
          <p:cNvSpPr txBox="1"/>
          <p:nvPr/>
        </p:nvSpPr>
        <p:spPr>
          <a:xfrm>
            <a:off x="119975" y="274638"/>
            <a:ext cx="9024025" cy="523220"/>
          </a:xfrm>
          <a:prstGeom prst="rect">
            <a:avLst/>
          </a:prstGeom>
          <a:noFill/>
        </p:spPr>
        <p:txBody>
          <a:bodyPr wrap="none" rtlCol="0">
            <a:spAutoFit/>
          </a:bodyPr>
          <a:lstStyle/>
          <a:p>
            <a:r>
              <a:rPr lang="en-US" sz="2800" dirty="0" smtClean="0"/>
              <a:t>Typical Floodplain Landscape and related Landscape Features</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hidden="1"/>
          <p:cNvSpPr>
            <a:spLocks noGrp="1" noChangeArrowheads="1"/>
          </p:cNvSpPr>
          <p:nvPr>
            <p:ph type="title"/>
          </p:nvPr>
        </p:nvSpPr>
        <p:spPr/>
        <p:txBody>
          <a:bodyPr/>
          <a:lstStyle/>
          <a:p>
            <a:endParaRPr lang="en-US"/>
          </a:p>
        </p:txBody>
      </p:sp>
      <p:sp>
        <p:nvSpPr>
          <p:cNvPr id="71683" name="Rectangle 3" descr="EG6_Figure_11_21c-L"/>
          <p:cNvSpPr>
            <a:spLocks noGrp="1" noChangeAspect="1" noChangeArrowheads="1"/>
          </p:cNvSpPr>
          <p:nvPr isPhoto="1"/>
        </p:nvSpPr>
        <p:spPr bwMode="auto">
          <a:xfrm>
            <a:off x="2166938" y="339725"/>
            <a:ext cx="4808537" cy="6176963"/>
          </a:xfrm>
          <a:prstGeom prst="rect">
            <a:avLst/>
          </a:prstGeom>
          <a:blipFill dpi="0" rotWithShape="1">
            <a:blip r:embed="rId2"/>
            <a:srcRect/>
            <a:stretch>
              <a:fillRect b="-8"/>
            </a:stretch>
          </a:blipFill>
          <a:ln w="9525">
            <a:noFill/>
            <a:miter lim="800000"/>
            <a:headEnd/>
            <a:tailEnd/>
          </a:ln>
          <a:effectLst/>
        </p:spPr>
        <p:txBody>
          <a:bodyPr>
            <a:prstTxWarp prst="textNoShape">
              <a:avLst/>
            </a:prstTxWarp>
          </a:bodyPr>
          <a:lstStyle/>
          <a:p>
            <a:r>
              <a:rPr lang="en-US" sz="2400" dirty="0" smtClean="0"/>
              <a:t>Levees, oxbow lakes and farmland in a floodplain</a:t>
            </a:r>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hidden="1"/>
          <p:cNvSpPr>
            <a:spLocks noGrp="1" noChangeArrowheads="1"/>
          </p:cNvSpPr>
          <p:nvPr>
            <p:ph type="title"/>
          </p:nvPr>
        </p:nvSpPr>
        <p:spPr/>
        <p:txBody>
          <a:bodyPr/>
          <a:lstStyle/>
          <a:p>
            <a:endParaRPr lang="en-US"/>
          </a:p>
        </p:txBody>
      </p:sp>
      <p:sp>
        <p:nvSpPr>
          <p:cNvPr id="72707" name="Rectangle 3" descr="EG6_Figure_11_21d-L"/>
          <p:cNvSpPr>
            <a:spLocks noGrp="1" noChangeAspect="1" noChangeArrowheads="1"/>
          </p:cNvSpPr>
          <p:nvPr isPhoto="1"/>
        </p:nvSpPr>
        <p:spPr bwMode="auto">
          <a:xfrm>
            <a:off x="646113" y="339725"/>
            <a:ext cx="7851775" cy="6176963"/>
          </a:xfrm>
          <a:prstGeom prst="rect">
            <a:avLst/>
          </a:prstGeom>
          <a:blipFill dpi="0" rotWithShape="1">
            <a:blip r:embed="rId2"/>
            <a:srcRect/>
            <a:stretch>
              <a:fillRect b="-1"/>
            </a:stretch>
          </a:blipFill>
          <a:ln w="9525">
            <a:noFill/>
            <a:miter lim="800000"/>
            <a:headEnd/>
            <a:tailEnd/>
          </a:ln>
          <a:effectLst/>
        </p:spPr>
        <p:txBody>
          <a:bodyPr>
            <a:prstTxWarp prst="textNoShape">
              <a:avLst/>
            </a:prstTxWarp>
          </a:bodyPr>
          <a:lstStyle/>
          <a:p>
            <a:endParaRPr lang="en-US" dirty="0"/>
          </a:p>
        </p:txBody>
      </p:sp>
      <p:sp>
        <p:nvSpPr>
          <p:cNvPr id="4" name="TextBox 3"/>
          <p:cNvSpPr txBox="1"/>
          <p:nvPr/>
        </p:nvSpPr>
        <p:spPr>
          <a:xfrm>
            <a:off x="646113" y="6332022"/>
            <a:ext cx="8344502" cy="461665"/>
          </a:xfrm>
          <a:prstGeom prst="rect">
            <a:avLst/>
          </a:prstGeom>
          <a:noFill/>
        </p:spPr>
        <p:txBody>
          <a:bodyPr wrap="none" rtlCol="0">
            <a:spAutoFit/>
          </a:bodyPr>
          <a:lstStyle/>
          <a:p>
            <a:r>
              <a:rPr lang="en-US" sz="2400" dirty="0" smtClean="0"/>
              <a:t>A portion of the Philipp, Mississippi topographic map quadrangle</a:t>
            </a:r>
            <a:endParaRPr 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5" descr="EG6_Figure_11_22-L"/>
          <p:cNvPicPr>
            <a:picLocks noGrp="1" noChangeAspect="1" noChangeArrowheads="1"/>
          </p:cNvPicPr>
          <p:nvPr>
            <p:ph idx="4294967295"/>
          </p:nvPr>
        </p:nvPicPr>
        <p:blipFill>
          <a:blip r:embed="rId3"/>
          <a:srcRect/>
          <a:stretch>
            <a:fillRect/>
          </a:stretch>
        </p:blipFill>
        <p:spPr>
          <a:xfrm>
            <a:off x="414338" y="854075"/>
            <a:ext cx="8315325" cy="5692775"/>
          </a:xfrm>
        </p:spPr>
      </p:pic>
      <p:sp>
        <p:nvSpPr>
          <p:cNvPr id="87043" name="Rectangle 4"/>
          <p:cNvSpPr>
            <a:spLocks noGrp="1" noChangeArrowheads="1"/>
          </p:cNvSpPr>
          <p:nvPr>
            <p:ph type="title"/>
          </p:nvPr>
        </p:nvSpPr>
        <p:spPr>
          <a:xfrm>
            <a:off x="0" y="0"/>
            <a:ext cx="9144000" cy="979488"/>
          </a:xfrm>
        </p:spPr>
        <p:txBody>
          <a:bodyPr/>
          <a:lstStyle/>
          <a:p>
            <a:pPr eaLnBrk="1" hangingPunct="1"/>
            <a:r>
              <a:rPr lang="en-US">
                <a:solidFill>
                  <a:srgbClr val="16165D"/>
                </a:solidFill>
              </a:rPr>
              <a:t>Levee Break, New Orleans</a:t>
            </a:r>
          </a:p>
        </p:txBody>
      </p:sp>
      <p:sp>
        <p:nvSpPr>
          <p:cNvPr id="87044" name="Text Box 7"/>
          <p:cNvSpPr txBox="1">
            <a:spLocks noChangeArrowheads="1"/>
          </p:cNvSpPr>
          <p:nvPr/>
        </p:nvSpPr>
        <p:spPr bwMode="auto">
          <a:xfrm>
            <a:off x="7920038" y="6326188"/>
            <a:ext cx="1222375" cy="336550"/>
          </a:xfrm>
          <a:prstGeom prst="rect">
            <a:avLst/>
          </a:prstGeom>
          <a:noFill/>
          <a:ln w="9525">
            <a:noFill/>
            <a:miter lim="800000"/>
            <a:headEnd/>
            <a:tailEnd/>
          </a:ln>
        </p:spPr>
        <p:txBody>
          <a:bodyPr wrap="none">
            <a:prstTxWarp prst="textNoShape">
              <a:avLst/>
            </a:prstTxWarp>
            <a:spAutoFit/>
          </a:bodyPr>
          <a:lstStyle/>
          <a:p>
            <a:r>
              <a:rPr lang="en-US"/>
              <a:t>Figure 11.22</a:t>
            </a:r>
          </a:p>
        </p:txBody>
      </p:sp>
      <p:sp>
        <p:nvSpPr>
          <p:cNvPr id="8704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704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6" descr="EG6_Figure_11_23-L"/>
          <p:cNvPicPr>
            <a:picLocks noChangeAspect="1" noChangeArrowheads="1"/>
          </p:cNvPicPr>
          <p:nvPr/>
        </p:nvPicPr>
        <p:blipFill>
          <a:blip r:embed="rId3"/>
          <a:srcRect/>
          <a:stretch>
            <a:fillRect/>
          </a:stretch>
        </p:blipFill>
        <p:spPr bwMode="auto">
          <a:xfrm>
            <a:off x="3798888" y="44450"/>
            <a:ext cx="4810125" cy="6592888"/>
          </a:xfrm>
          <a:prstGeom prst="rect">
            <a:avLst/>
          </a:prstGeom>
          <a:noFill/>
          <a:ln w="9525">
            <a:noFill/>
            <a:miter lim="800000"/>
            <a:headEnd/>
            <a:tailEnd/>
          </a:ln>
        </p:spPr>
      </p:pic>
      <p:sp>
        <p:nvSpPr>
          <p:cNvPr id="89091" name="Rectangle 2"/>
          <p:cNvSpPr>
            <a:spLocks noGrp="1" noChangeArrowheads="1"/>
          </p:cNvSpPr>
          <p:nvPr>
            <p:ph type="title"/>
          </p:nvPr>
        </p:nvSpPr>
        <p:spPr>
          <a:xfrm>
            <a:off x="423863" y="471488"/>
            <a:ext cx="7804150" cy="1670050"/>
          </a:xfrm>
        </p:spPr>
        <p:txBody>
          <a:bodyPr/>
          <a:lstStyle/>
          <a:p>
            <a:pPr algn="l" eaLnBrk="1" hangingPunct="1"/>
            <a:r>
              <a:rPr lang="en-US">
                <a:solidFill>
                  <a:srgbClr val="16165D"/>
                </a:solidFill>
              </a:rPr>
              <a:t>Alluvial </a:t>
            </a:r>
            <a:br>
              <a:rPr lang="en-US">
                <a:solidFill>
                  <a:srgbClr val="16165D"/>
                </a:solidFill>
              </a:rPr>
            </a:br>
            <a:r>
              <a:rPr lang="en-US">
                <a:solidFill>
                  <a:srgbClr val="16165D"/>
                </a:solidFill>
              </a:rPr>
              <a:t>Terraces</a:t>
            </a:r>
          </a:p>
        </p:txBody>
      </p:sp>
      <p:sp>
        <p:nvSpPr>
          <p:cNvPr id="89092" name="Text Box 5"/>
          <p:cNvSpPr txBox="1">
            <a:spLocks noChangeArrowheads="1"/>
          </p:cNvSpPr>
          <p:nvPr/>
        </p:nvSpPr>
        <p:spPr bwMode="auto">
          <a:xfrm>
            <a:off x="7869238" y="6291263"/>
            <a:ext cx="1273175" cy="336550"/>
          </a:xfrm>
          <a:prstGeom prst="rect">
            <a:avLst/>
          </a:prstGeom>
          <a:noFill/>
          <a:ln w="9525">
            <a:noFill/>
            <a:miter lim="800000"/>
            <a:headEnd/>
            <a:tailEnd/>
          </a:ln>
        </p:spPr>
        <p:txBody>
          <a:bodyPr wrap="none">
            <a:prstTxWarp prst="textNoShape">
              <a:avLst/>
            </a:prstTxWarp>
            <a:spAutoFit/>
          </a:bodyPr>
          <a:lstStyle/>
          <a:p>
            <a:r>
              <a:rPr lang="en-US"/>
              <a:t>Figure  11.23</a:t>
            </a:r>
          </a:p>
        </p:txBody>
      </p:sp>
      <p:sp>
        <p:nvSpPr>
          <p:cNvPr id="89093"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9094"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5" descr="EG6_Figure_11_24-L"/>
          <p:cNvPicPr>
            <a:picLocks noGrp="1" noChangeAspect="1" noChangeArrowheads="1"/>
          </p:cNvPicPr>
          <p:nvPr>
            <p:ph idx="4294967295"/>
          </p:nvPr>
        </p:nvPicPr>
        <p:blipFill>
          <a:blip r:embed="rId3"/>
          <a:srcRect/>
          <a:stretch>
            <a:fillRect/>
          </a:stretch>
        </p:blipFill>
        <p:spPr>
          <a:xfrm>
            <a:off x="352425" y="23813"/>
            <a:ext cx="8528050" cy="6562725"/>
          </a:xfrm>
        </p:spPr>
      </p:pic>
      <p:sp>
        <p:nvSpPr>
          <p:cNvPr id="91139" name="Rectangle 2"/>
          <p:cNvSpPr>
            <a:spLocks noGrp="1" noChangeArrowheads="1"/>
          </p:cNvSpPr>
          <p:nvPr>
            <p:ph type="title"/>
          </p:nvPr>
        </p:nvSpPr>
        <p:spPr>
          <a:xfrm>
            <a:off x="347663" y="0"/>
            <a:ext cx="7772400" cy="1816100"/>
          </a:xfrm>
        </p:spPr>
        <p:txBody>
          <a:bodyPr/>
          <a:lstStyle/>
          <a:p>
            <a:pPr algn="l" eaLnBrk="1" hangingPunct="1"/>
            <a:r>
              <a:rPr lang="en-US">
                <a:solidFill>
                  <a:srgbClr val="16165D"/>
                </a:solidFill>
              </a:rPr>
              <a:t>Ganges River </a:t>
            </a:r>
            <a:br>
              <a:rPr lang="en-US">
                <a:solidFill>
                  <a:srgbClr val="16165D"/>
                </a:solidFill>
              </a:rPr>
            </a:br>
            <a:r>
              <a:rPr lang="en-US">
                <a:solidFill>
                  <a:srgbClr val="16165D"/>
                </a:solidFill>
              </a:rPr>
              <a:t>Delta</a:t>
            </a:r>
          </a:p>
        </p:txBody>
      </p:sp>
      <p:sp>
        <p:nvSpPr>
          <p:cNvPr id="91140" name="Text Box 5"/>
          <p:cNvSpPr txBox="1">
            <a:spLocks noChangeArrowheads="1"/>
          </p:cNvSpPr>
          <p:nvPr/>
        </p:nvSpPr>
        <p:spPr bwMode="auto">
          <a:xfrm>
            <a:off x="7869238" y="6302375"/>
            <a:ext cx="1273175" cy="336550"/>
          </a:xfrm>
          <a:prstGeom prst="rect">
            <a:avLst/>
          </a:prstGeom>
          <a:noFill/>
          <a:ln w="9525">
            <a:noFill/>
            <a:miter lim="800000"/>
            <a:headEnd/>
            <a:tailEnd/>
          </a:ln>
        </p:spPr>
        <p:txBody>
          <a:bodyPr wrap="none">
            <a:prstTxWarp prst="textNoShape">
              <a:avLst/>
            </a:prstTxWarp>
            <a:spAutoFit/>
          </a:bodyPr>
          <a:lstStyle/>
          <a:p>
            <a:r>
              <a:rPr lang="en-US"/>
              <a:t>Figure  11.24</a:t>
            </a:r>
          </a:p>
        </p:txBody>
      </p:sp>
      <p:sp>
        <p:nvSpPr>
          <p:cNvPr id="9114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9114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EG6_Figure_11_25-L"/>
          <p:cNvPicPr>
            <a:picLocks noGrp="1" noChangeAspect="1" noChangeArrowheads="1"/>
          </p:cNvPicPr>
          <p:nvPr>
            <p:ph idx="4294967295"/>
          </p:nvPr>
        </p:nvPicPr>
        <p:blipFill>
          <a:blip r:embed="rId3"/>
          <a:srcRect/>
          <a:stretch>
            <a:fillRect/>
          </a:stretch>
        </p:blipFill>
        <p:spPr>
          <a:xfrm>
            <a:off x="212725" y="615950"/>
            <a:ext cx="8696325" cy="6010275"/>
          </a:xfrm>
        </p:spPr>
      </p:pic>
      <p:sp>
        <p:nvSpPr>
          <p:cNvPr id="93187"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Nile River Delta</a:t>
            </a:r>
          </a:p>
        </p:txBody>
      </p:sp>
      <p:sp>
        <p:nvSpPr>
          <p:cNvPr id="93188" name="Text Box 5"/>
          <p:cNvSpPr txBox="1">
            <a:spLocks noChangeArrowheads="1"/>
          </p:cNvSpPr>
          <p:nvPr/>
        </p:nvSpPr>
        <p:spPr bwMode="auto">
          <a:xfrm>
            <a:off x="7869238" y="6232525"/>
            <a:ext cx="1273175" cy="336550"/>
          </a:xfrm>
          <a:prstGeom prst="rect">
            <a:avLst/>
          </a:prstGeom>
          <a:noFill/>
          <a:ln w="9525">
            <a:noFill/>
            <a:miter lim="800000"/>
            <a:headEnd/>
            <a:tailEnd/>
          </a:ln>
        </p:spPr>
        <p:txBody>
          <a:bodyPr wrap="none">
            <a:prstTxWarp prst="textNoShape">
              <a:avLst/>
            </a:prstTxWarp>
            <a:spAutoFit/>
          </a:bodyPr>
          <a:lstStyle/>
          <a:p>
            <a:r>
              <a:rPr lang="en-US"/>
              <a:t>Figure  11.25</a:t>
            </a:r>
          </a:p>
        </p:txBody>
      </p:sp>
      <p:sp>
        <p:nvSpPr>
          <p:cNvPr id="9318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9319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8" descr="EG6_Figure_11_26b-L"/>
          <p:cNvPicPr>
            <a:picLocks noChangeAspect="1" noChangeArrowheads="1"/>
          </p:cNvPicPr>
          <p:nvPr/>
        </p:nvPicPr>
        <p:blipFill>
          <a:blip r:embed="rId3"/>
          <a:srcRect/>
          <a:stretch>
            <a:fillRect/>
          </a:stretch>
        </p:blipFill>
        <p:spPr bwMode="auto">
          <a:xfrm>
            <a:off x="4567238" y="1625600"/>
            <a:ext cx="4576762" cy="4899025"/>
          </a:xfrm>
          <a:prstGeom prst="rect">
            <a:avLst/>
          </a:prstGeom>
          <a:noFill/>
          <a:ln w="9525">
            <a:noFill/>
            <a:miter lim="800000"/>
            <a:headEnd/>
            <a:tailEnd/>
          </a:ln>
        </p:spPr>
      </p:pic>
      <p:pic>
        <p:nvPicPr>
          <p:cNvPr id="95235" name="Picture 7" descr="EG6_Figure_11_26a-L"/>
          <p:cNvPicPr>
            <a:picLocks noChangeAspect="1" noChangeArrowheads="1"/>
          </p:cNvPicPr>
          <p:nvPr/>
        </p:nvPicPr>
        <p:blipFill>
          <a:blip r:embed="rId4"/>
          <a:srcRect/>
          <a:stretch>
            <a:fillRect/>
          </a:stretch>
        </p:blipFill>
        <p:spPr bwMode="auto">
          <a:xfrm>
            <a:off x="0" y="1917700"/>
            <a:ext cx="4572000" cy="3201988"/>
          </a:xfrm>
          <a:prstGeom prst="rect">
            <a:avLst/>
          </a:prstGeom>
          <a:noFill/>
          <a:ln w="9525">
            <a:noFill/>
            <a:miter lim="800000"/>
            <a:headEnd/>
            <a:tailEnd/>
          </a:ln>
        </p:spPr>
      </p:pic>
      <p:sp>
        <p:nvSpPr>
          <p:cNvPr id="95236" name="Rectangle 6"/>
          <p:cNvSpPr>
            <a:spLocks noGrp="1" noChangeArrowheads="1"/>
          </p:cNvSpPr>
          <p:nvPr>
            <p:ph type="title"/>
          </p:nvPr>
        </p:nvSpPr>
        <p:spPr>
          <a:xfrm>
            <a:off x="693738" y="971550"/>
            <a:ext cx="7772400" cy="762000"/>
          </a:xfrm>
          <a:noFill/>
        </p:spPr>
        <p:txBody>
          <a:bodyPr/>
          <a:lstStyle/>
          <a:p>
            <a:pPr eaLnBrk="1" hangingPunct="1"/>
            <a:r>
              <a:rPr lang="en-US">
                <a:solidFill>
                  <a:srgbClr val="16165D"/>
                </a:solidFill>
              </a:rPr>
              <a:t>Mississippi River Delta</a:t>
            </a:r>
          </a:p>
        </p:txBody>
      </p:sp>
      <p:sp>
        <p:nvSpPr>
          <p:cNvPr id="95237" name="Text Box 9"/>
          <p:cNvSpPr txBox="1">
            <a:spLocks noChangeArrowheads="1"/>
          </p:cNvSpPr>
          <p:nvPr/>
        </p:nvSpPr>
        <p:spPr bwMode="auto">
          <a:xfrm>
            <a:off x="7920038" y="6243638"/>
            <a:ext cx="1223962" cy="336550"/>
          </a:xfrm>
          <a:prstGeom prst="rect">
            <a:avLst/>
          </a:prstGeom>
          <a:noFill/>
          <a:ln w="9525">
            <a:noFill/>
            <a:miter lim="800000"/>
            <a:headEnd/>
            <a:tailEnd/>
          </a:ln>
        </p:spPr>
        <p:txBody>
          <a:bodyPr>
            <a:prstTxWarp prst="textNoShape">
              <a:avLst/>
            </a:prstTxWarp>
            <a:spAutoFit/>
          </a:bodyPr>
          <a:lstStyle/>
          <a:p>
            <a:r>
              <a:rPr lang="en-US"/>
              <a:t>Figure 11.26</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8" descr="EG6_Figure_11_26-L-c-h"/>
          <p:cNvPicPr>
            <a:picLocks noChangeAspect="1" noChangeArrowheads="1"/>
          </p:cNvPicPr>
          <p:nvPr/>
        </p:nvPicPr>
        <p:blipFill>
          <a:blip r:embed="rId3"/>
          <a:srcRect/>
          <a:stretch>
            <a:fillRect/>
          </a:stretch>
        </p:blipFill>
        <p:spPr bwMode="auto">
          <a:xfrm>
            <a:off x="93663" y="23813"/>
            <a:ext cx="7429500" cy="6619875"/>
          </a:xfrm>
          <a:prstGeom prst="rect">
            <a:avLst/>
          </a:prstGeom>
          <a:noFill/>
          <a:ln w="9525">
            <a:noFill/>
            <a:miter lim="800000"/>
            <a:headEnd/>
            <a:tailEnd/>
          </a:ln>
        </p:spPr>
      </p:pic>
      <p:sp>
        <p:nvSpPr>
          <p:cNvPr id="97283" name="Rectangle 2"/>
          <p:cNvSpPr>
            <a:spLocks noGrp="1" noChangeArrowheads="1"/>
          </p:cNvSpPr>
          <p:nvPr>
            <p:ph type="title"/>
          </p:nvPr>
        </p:nvSpPr>
        <p:spPr>
          <a:xfrm>
            <a:off x="1371600" y="0"/>
            <a:ext cx="7772400" cy="1739900"/>
          </a:xfrm>
        </p:spPr>
        <p:txBody>
          <a:bodyPr/>
          <a:lstStyle/>
          <a:p>
            <a:pPr algn="r" eaLnBrk="1" hangingPunct="1"/>
            <a:r>
              <a:rPr lang="en-US">
                <a:solidFill>
                  <a:srgbClr val="16165D"/>
                </a:solidFill>
              </a:rPr>
              <a:t>Mississippi River </a:t>
            </a:r>
            <a:br>
              <a:rPr lang="en-US">
                <a:solidFill>
                  <a:srgbClr val="16165D"/>
                </a:solidFill>
              </a:rPr>
            </a:br>
            <a:r>
              <a:rPr lang="en-US">
                <a:solidFill>
                  <a:srgbClr val="16165D"/>
                </a:solidFill>
              </a:rPr>
              <a:t>Delta</a:t>
            </a:r>
          </a:p>
        </p:txBody>
      </p:sp>
      <p:sp>
        <p:nvSpPr>
          <p:cNvPr id="97284" name="Text Box 5"/>
          <p:cNvSpPr txBox="1">
            <a:spLocks noChangeArrowheads="1"/>
          </p:cNvSpPr>
          <p:nvPr/>
        </p:nvSpPr>
        <p:spPr bwMode="auto">
          <a:xfrm>
            <a:off x="7869238" y="6175375"/>
            <a:ext cx="1273175" cy="336550"/>
          </a:xfrm>
          <a:prstGeom prst="rect">
            <a:avLst/>
          </a:prstGeom>
          <a:noFill/>
          <a:ln w="9525">
            <a:noFill/>
            <a:miter lim="800000"/>
            <a:headEnd/>
            <a:tailEnd/>
          </a:ln>
        </p:spPr>
        <p:txBody>
          <a:bodyPr wrap="none">
            <a:prstTxWarp prst="textNoShape">
              <a:avLst/>
            </a:prstTxWarp>
            <a:spAutoFit/>
          </a:bodyPr>
          <a:lstStyle/>
          <a:p>
            <a:r>
              <a:rPr lang="en-US"/>
              <a:t>Figure  11.26</a:t>
            </a:r>
          </a:p>
        </p:txBody>
      </p:sp>
      <p:sp>
        <p:nvSpPr>
          <p:cNvPr id="97285" name="Rectangle 9"/>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97286" name="Rectangle 10"/>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idx="1"/>
          </p:nvPr>
        </p:nvSpPr>
        <p:spPr/>
        <p:txBody>
          <a:bodyPr/>
          <a:lstStyle/>
          <a:p>
            <a:pPr eaLnBrk="1" hangingPunct="1">
              <a:lnSpc>
                <a:spcPct val="90000"/>
              </a:lnSpc>
            </a:pPr>
            <a:r>
              <a:rPr lang="en-US" dirty="0">
                <a:ea typeface="Times New Roman" charset="0"/>
                <a:cs typeface="Times New Roman" charset="0"/>
              </a:rPr>
              <a:t>Floods and Floodplains   </a:t>
            </a:r>
          </a:p>
          <a:p>
            <a:pPr eaLnBrk="1" hangingPunct="1">
              <a:lnSpc>
                <a:spcPct val="90000"/>
              </a:lnSpc>
            </a:pPr>
            <a:r>
              <a:rPr lang="en-US" dirty="0">
                <a:ea typeface="Times New Roman" charset="0"/>
                <a:cs typeface="Times New Roman" charset="0"/>
              </a:rPr>
              <a:t>Engineering Failures in New Orleans, 2005</a:t>
            </a:r>
          </a:p>
          <a:p>
            <a:pPr eaLnBrk="1" hangingPunct="1">
              <a:lnSpc>
                <a:spcPct val="90000"/>
              </a:lnSpc>
            </a:pPr>
            <a:r>
              <a:rPr lang="en-US" dirty="0">
                <a:ea typeface="Times New Roman" charset="0"/>
                <a:cs typeface="Times New Roman" charset="0"/>
              </a:rPr>
              <a:t>Streamflow Measurement</a:t>
            </a:r>
            <a:r>
              <a:rPr lang="en-US" dirty="0"/>
              <a:t> </a:t>
            </a:r>
          </a:p>
        </p:txBody>
      </p:sp>
      <p:sp>
        <p:nvSpPr>
          <p:cNvPr id="99331" name="Rectangle 2"/>
          <p:cNvSpPr>
            <a:spLocks noGrp="1" noChangeArrowheads="1"/>
          </p:cNvSpPr>
          <p:nvPr>
            <p:ph type="title"/>
          </p:nvPr>
        </p:nvSpPr>
        <p:spPr/>
        <p:txBody>
          <a:bodyPr/>
          <a:lstStyle/>
          <a:p>
            <a:pPr eaLnBrk="1" hangingPunct="1"/>
            <a:r>
              <a:rPr lang="en-US">
                <a:solidFill>
                  <a:srgbClr val="16165D"/>
                </a:solidFill>
                <a:ea typeface="Times New Roman" charset="0"/>
                <a:cs typeface="Times New Roman" charset="0"/>
              </a:rPr>
              <a:t>Floods and River Management  </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915400" cy="7048500"/>
          </a:xfrm>
          <a:prstGeom prst="rect">
            <a:avLst/>
          </a:prstGeom>
        </p:spPr>
      </p:pic>
      <p:sp>
        <p:nvSpPr>
          <p:cNvPr id="3" name="TextBox 2"/>
          <p:cNvSpPr txBox="1"/>
          <p:nvPr/>
        </p:nvSpPr>
        <p:spPr>
          <a:xfrm>
            <a:off x="609600" y="228600"/>
            <a:ext cx="3762568" cy="523220"/>
          </a:xfrm>
          <a:prstGeom prst="rect">
            <a:avLst/>
          </a:prstGeom>
          <a:noFill/>
        </p:spPr>
        <p:txBody>
          <a:bodyPr wrap="none" rtlCol="0">
            <a:spAutoFit/>
          </a:bodyPr>
          <a:lstStyle/>
          <a:p>
            <a:r>
              <a:rPr lang="en-US" sz="2800" dirty="0" smtClean="0"/>
              <a:t>ANATOMY OF A RIVER</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dirty="0">
                <a:solidFill>
                  <a:srgbClr val="16165D"/>
                </a:solidFill>
              </a:rPr>
              <a:t>Streamflow Measurement</a:t>
            </a:r>
          </a:p>
        </p:txBody>
      </p:sp>
      <p:sp>
        <p:nvSpPr>
          <p:cNvPr id="101379" name="Text Box 5"/>
          <p:cNvSpPr txBox="1">
            <a:spLocks noChangeArrowheads="1"/>
          </p:cNvSpPr>
          <p:nvPr/>
        </p:nvSpPr>
        <p:spPr bwMode="auto">
          <a:xfrm>
            <a:off x="7869238" y="6208713"/>
            <a:ext cx="1273175" cy="336550"/>
          </a:xfrm>
          <a:prstGeom prst="rect">
            <a:avLst/>
          </a:prstGeom>
          <a:noFill/>
          <a:ln w="9525">
            <a:noFill/>
            <a:miter lim="800000"/>
            <a:headEnd/>
            <a:tailEnd/>
          </a:ln>
        </p:spPr>
        <p:txBody>
          <a:bodyPr wrap="none">
            <a:prstTxWarp prst="textNoShape">
              <a:avLst/>
            </a:prstTxWarp>
            <a:spAutoFit/>
          </a:bodyPr>
          <a:lstStyle/>
          <a:p>
            <a:r>
              <a:rPr lang="en-US"/>
              <a:t>Figure  11.30</a:t>
            </a:r>
          </a:p>
        </p:txBody>
      </p:sp>
      <p:pic>
        <p:nvPicPr>
          <p:cNvPr id="101380" name="Picture 6" descr="EG6_Figure_11_30a-L"/>
          <p:cNvPicPr>
            <a:picLocks noChangeAspect="1" noChangeArrowheads="1"/>
          </p:cNvPicPr>
          <p:nvPr/>
        </p:nvPicPr>
        <p:blipFill>
          <a:blip r:embed="rId3"/>
          <a:srcRect/>
          <a:stretch>
            <a:fillRect/>
          </a:stretch>
        </p:blipFill>
        <p:spPr bwMode="auto">
          <a:xfrm>
            <a:off x="155575" y="1852613"/>
            <a:ext cx="8839200" cy="344646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1020763"/>
            <a:ext cx="7772400" cy="762000"/>
          </a:xfrm>
        </p:spPr>
        <p:txBody>
          <a:bodyPr/>
          <a:lstStyle/>
          <a:p>
            <a:pPr eaLnBrk="1" hangingPunct="1"/>
            <a:r>
              <a:rPr lang="en-US">
                <a:solidFill>
                  <a:srgbClr val="16165D"/>
                </a:solidFill>
              </a:rPr>
              <a:t>Urban Flooding</a:t>
            </a:r>
          </a:p>
        </p:txBody>
      </p:sp>
      <p:sp>
        <p:nvSpPr>
          <p:cNvPr id="103427" name="Text Box 5"/>
          <p:cNvSpPr txBox="1">
            <a:spLocks noChangeArrowheads="1"/>
          </p:cNvSpPr>
          <p:nvPr/>
        </p:nvSpPr>
        <p:spPr bwMode="auto">
          <a:xfrm>
            <a:off x="7869238" y="6221413"/>
            <a:ext cx="1273175" cy="336550"/>
          </a:xfrm>
          <a:prstGeom prst="rect">
            <a:avLst/>
          </a:prstGeom>
          <a:noFill/>
          <a:ln w="9525">
            <a:noFill/>
            <a:miter lim="800000"/>
            <a:headEnd/>
            <a:tailEnd/>
          </a:ln>
        </p:spPr>
        <p:txBody>
          <a:bodyPr wrap="none">
            <a:prstTxWarp prst="textNoShape">
              <a:avLst/>
            </a:prstTxWarp>
            <a:spAutoFit/>
          </a:bodyPr>
          <a:lstStyle/>
          <a:p>
            <a:r>
              <a:rPr lang="en-US"/>
              <a:t>Figure  11.31</a:t>
            </a:r>
          </a:p>
        </p:txBody>
      </p:sp>
      <p:pic>
        <p:nvPicPr>
          <p:cNvPr id="103428" name="Picture 7" descr="EG6_Figure_11_31-L"/>
          <p:cNvPicPr>
            <a:picLocks noChangeAspect="1" noChangeArrowheads="1"/>
          </p:cNvPicPr>
          <p:nvPr/>
        </p:nvPicPr>
        <p:blipFill>
          <a:blip r:embed="rId3"/>
          <a:srcRect/>
          <a:stretch>
            <a:fillRect/>
          </a:stretch>
        </p:blipFill>
        <p:spPr bwMode="auto">
          <a:xfrm>
            <a:off x="147638" y="2174875"/>
            <a:ext cx="8845550" cy="36195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p:cNvSpPr>
            <a:spLocks noGrp="1" noChangeArrowheads="1"/>
          </p:cNvSpPr>
          <p:nvPr>
            <p:ph type="title" sz="quarter"/>
          </p:nvPr>
        </p:nvSpPr>
        <p:spPr/>
        <p:txBody>
          <a:bodyPr/>
          <a:lstStyle/>
          <a:p>
            <a:pPr eaLnBrk="1" hangingPunct="1"/>
            <a:r>
              <a:rPr lang="en-US"/>
              <a:t>Weir and Bypass Channel</a:t>
            </a:r>
          </a:p>
        </p:txBody>
      </p:sp>
      <p:sp>
        <p:nvSpPr>
          <p:cNvPr id="105475" name="Text Box 11"/>
          <p:cNvSpPr txBox="1">
            <a:spLocks noChangeArrowheads="1"/>
          </p:cNvSpPr>
          <p:nvPr/>
        </p:nvSpPr>
        <p:spPr bwMode="auto">
          <a:xfrm>
            <a:off x="7869238" y="6215063"/>
            <a:ext cx="1273175" cy="336550"/>
          </a:xfrm>
          <a:prstGeom prst="rect">
            <a:avLst/>
          </a:prstGeom>
          <a:noFill/>
          <a:ln w="9525">
            <a:noFill/>
            <a:miter lim="800000"/>
            <a:headEnd/>
            <a:tailEnd/>
          </a:ln>
        </p:spPr>
        <p:txBody>
          <a:bodyPr wrap="none">
            <a:prstTxWarp prst="textNoShape">
              <a:avLst/>
            </a:prstTxWarp>
            <a:spAutoFit/>
          </a:bodyPr>
          <a:lstStyle/>
          <a:p>
            <a:r>
              <a:rPr lang="en-US"/>
              <a:t>Figure 11.1.1</a:t>
            </a:r>
          </a:p>
        </p:txBody>
      </p:sp>
      <p:pic>
        <p:nvPicPr>
          <p:cNvPr id="105476" name="Picture 9" descr="EG6_Figure_11_1_1b_FS-L"/>
          <p:cNvPicPr>
            <a:picLocks noGrp="1" noChangeAspect="1" noChangeArrowheads="1"/>
          </p:cNvPicPr>
          <p:nvPr>
            <p:ph sz="quarter" idx="4294967295"/>
          </p:nvPr>
        </p:nvPicPr>
        <p:blipFill>
          <a:blip r:embed="rId3"/>
          <a:srcRect/>
          <a:stretch>
            <a:fillRect/>
          </a:stretch>
        </p:blipFill>
        <p:spPr>
          <a:xfrm>
            <a:off x="66675" y="1941513"/>
            <a:ext cx="4433888" cy="3192462"/>
          </a:xfrm>
        </p:spPr>
      </p:pic>
      <p:pic>
        <p:nvPicPr>
          <p:cNvPr id="105477" name="Picture 10" descr="EG6_Figure_11_1_1c_FS-L"/>
          <p:cNvPicPr>
            <a:picLocks noGrp="1" noChangeAspect="1" noChangeArrowheads="1"/>
          </p:cNvPicPr>
          <p:nvPr>
            <p:ph sz="quarter" idx="4294967295"/>
          </p:nvPr>
        </p:nvPicPr>
        <p:blipFill>
          <a:blip r:embed="rId4"/>
          <a:srcRect/>
          <a:stretch>
            <a:fillRect/>
          </a:stretch>
        </p:blipFill>
        <p:spPr>
          <a:xfrm>
            <a:off x="4627563" y="1897063"/>
            <a:ext cx="4418012" cy="3409950"/>
          </a:xfrm>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 of Lecture</a:t>
            </a:r>
            <a:endParaRPr lang="en-US" dirty="0"/>
          </a:p>
        </p:txBody>
      </p:sp>
      <p:sp>
        <p:nvSpPr>
          <p:cNvPr id="3" name="Subtitle 2"/>
          <p:cNvSpPr>
            <a:spLocks noGrp="1"/>
          </p:cNvSpPr>
          <p:nvPr>
            <p:ph type="subTitle" idx="1"/>
          </p:nvPr>
        </p:nvSpPr>
        <p:spPr/>
        <p:txBody>
          <a:bodyPr/>
          <a:lstStyle/>
          <a:p>
            <a:r>
              <a:rPr lang="en-US" i="1" dirty="0" smtClean="0"/>
              <a:t>Next Lecture Chapter 12</a:t>
            </a:r>
            <a:endParaRPr lang="en-US"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EG6_Figure_11_02b-L"/>
          <p:cNvPicPr>
            <a:picLocks noGrp="1" noChangeAspect="1" noChangeArrowheads="1"/>
          </p:cNvPicPr>
          <p:nvPr>
            <p:ph idx="4294967295"/>
          </p:nvPr>
        </p:nvPicPr>
        <p:blipFill>
          <a:blip r:embed="rId3"/>
          <a:srcRect/>
          <a:stretch>
            <a:fillRect/>
          </a:stretch>
        </p:blipFill>
        <p:spPr>
          <a:xfrm>
            <a:off x="527050" y="760413"/>
            <a:ext cx="8089900" cy="5813425"/>
          </a:xfrm>
        </p:spPr>
      </p:pic>
      <p:sp>
        <p:nvSpPr>
          <p:cNvPr id="37891" name="Rectangle 4"/>
          <p:cNvSpPr>
            <a:spLocks noGrp="1" noChangeArrowheads="1"/>
          </p:cNvSpPr>
          <p:nvPr>
            <p:ph type="title"/>
          </p:nvPr>
        </p:nvSpPr>
        <p:spPr>
          <a:xfrm>
            <a:off x="685800" y="0"/>
            <a:ext cx="7772400" cy="762000"/>
          </a:xfrm>
        </p:spPr>
        <p:txBody>
          <a:bodyPr/>
          <a:lstStyle/>
          <a:p>
            <a:pPr eaLnBrk="1" hangingPunct="1"/>
            <a:r>
              <a:rPr lang="en-US">
                <a:solidFill>
                  <a:srgbClr val="16165D"/>
                </a:solidFill>
              </a:rPr>
              <a:t>Powell’s Journey to Base Level</a:t>
            </a:r>
          </a:p>
        </p:txBody>
      </p:sp>
      <p:sp>
        <p:nvSpPr>
          <p:cNvPr id="37892" name="Text Box 7"/>
          <p:cNvSpPr txBox="1">
            <a:spLocks noChangeArrowheads="1"/>
          </p:cNvSpPr>
          <p:nvPr/>
        </p:nvSpPr>
        <p:spPr bwMode="auto">
          <a:xfrm>
            <a:off x="7988300" y="6116638"/>
            <a:ext cx="1222375" cy="336550"/>
          </a:xfrm>
          <a:prstGeom prst="rect">
            <a:avLst/>
          </a:prstGeom>
          <a:noFill/>
          <a:ln w="9525">
            <a:noFill/>
            <a:miter lim="800000"/>
            <a:headEnd/>
            <a:tailEnd/>
          </a:ln>
        </p:spPr>
        <p:txBody>
          <a:bodyPr wrap="none">
            <a:prstTxWarp prst="textNoShape">
              <a:avLst/>
            </a:prstTxWarp>
            <a:spAutoFit/>
          </a:bodyPr>
          <a:lstStyle/>
          <a:p>
            <a:r>
              <a:rPr lang="en-US"/>
              <a:t>Figure 11.2b</a:t>
            </a:r>
          </a:p>
        </p:txBody>
      </p:sp>
      <p:sp>
        <p:nvSpPr>
          <p:cNvPr id="3789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789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descr="EG6_Figure_11_02a-L"/>
          <p:cNvPicPr>
            <a:picLocks noGrp="1" noChangeAspect="1" noChangeArrowheads="1"/>
          </p:cNvPicPr>
          <p:nvPr>
            <p:ph idx="4294967295"/>
          </p:nvPr>
        </p:nvPicPr>
        <p:blipFill>
          <a:blip r:embed="rId3"/>
          <a:srcRect/>
          <a:stretch>
            <a:fillRect/>
          </a:stretch>
        </p:blipFill>
        <p:spPr>
          <a:xfrm>
            <a:off x="138113" y="803275"/>
            <a:ext cx="8867775" cy="5768975"/>
          </a:xfrm>
        </p:spPr>
      </p:pic>
      <p:sp>
        <p:nvSpPr>
          <p:cNvPr id="39939" name="Rectangle 4"/>
          <p:cNvSpPr>
            <a:spLocks noGrp="1" noChangeArrowheads="1"/>
          </p:cNvSpPr>
          <p:nvPr>
            <p:ph type="title"/>
          </p:nvPr>
        </p:nvSpPr>
        <p:spPr>
          <a:xfrm>
            <a:off x="685800" y="0"/>
            <a:ext cx="7772400" cy="762000"/>
          </a:xfrm>
        </p:spPr>
        <p:txBody>
          <a:bodyPr/>
          <a:lstStyle/>
          <a:p>
            <a:pPr eaLnBrk="1" hangingPunct="1"/>
            <a:r>
              <a:rPr lang="en-US">
                <a:solidFill>
                  <a:srgbClr val="16165D"/>
                </a:solidFill>
              </a:rPr>
              <a:t>Ultimate and Local Base Levels</a:t>
            </a:r>
          </a:p>
        </p:txBody>
      </p:sp>
      <p:sp>
        <p:nvSpPr>
          <p:cNvPr id="39940" name="Text Box 7"/>
          <p:cNvSpPr txBox="1">
            <a:spLocks noChangeArrowheads="1"/>
          </p:cNvSpPr>
          <p:nvPr/>
        </p:nvSpPr>
        <p:spPr bwMode="auto">
          <a:xfrm>
            <a:off x="7970838" y="6275388"/>
            <a:ext cx="1171575" cy="336550"/>
          </a:xfrm>
          <a:prstGeom prst="rect">
            <a:avLst/>
          </a:prstGeom>
          <a:noFill/>
          <a:ln w="9525">
            <a:noFill/>
            <a:miter lim="800000"/>
            <a:headEnd/>
            <a:tailEnd/>
          </a:ln>
        </p:spPr>
        <p:txBody>
          <a:bodyPr>
            <a:prstTxWarp prst="textNoShape">
              <a:avLst/>
            </a:prstTxWarp>
            <a:spAutoFit/>
          </a:bodyPr>
          <a:lstStyle/>
          <a:p>
            <a:r>
              <a:rPr lang="en-US"/>
              <a:t>Figure  11.2</a:t>
            </a:r>
          </a:p>
        </p:txBody>
      </p:sp>
      <p:sp>
        <p:nvSpPr>
          <p:cNvPr id="39941"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9942"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5876"/>
          </a:xfrm>
        </p:spPr>
        <p:txBody>
          <a:bodyPr/>
          <a:lstStyle/>
          <a:p>
            <a:r>
              <a:rPr lang="en-US" dirty="0" smtClean="0">
                <a:solidFill>
                  <a:srgbClr val="16165D"/>
                </a:solidFill>
                <a:ea typeface="Times New Roman" charset="0"/>
                <a:cs typeface="Times New Roman" charset="0"/>
              </a:rPr>
              <a:t>Fluvial Processes and Landscapes  </a:t>
            </a:r>
            <a:endParaRPr lang="en-US" dirty="0"/>
          </a:p>
        </p:txBody>
      </p:sp>
      <p:sp>
        <p:nvSpPr>
          <p:cNvPr id="3" name="Content Placeholder 2"/>
          <p:cNvSpPr>
            <a:spLocks noGrp="1"/>
          </p:cNvSpPr>
          <p:nvPr>
            <p:ph idx="1"/>
          </p:nvPr>
        </p:nvSpPr>
        <p:spPr>
          <a:xfrm>
            <a:off x="457200" y="1145876"/>
            <a:ext cx="8229600" cy="5080512"/>
          </a:xfrm>
        </p:spPr>
        <p:txBody>
          <a:bodyPr>
            <a:normAutofit fontScale="92500"/>
          </a:bodyPr>
          <a:lstStyle/>
          <a:p>
            <a:pPr>
              <a:lnSpc>
                <a:spcPct val="90000"/>
              </a:lnSpc>
            </a:pPr>
            <a:r>
              <a:rPr lang="en-US" dirty="0" smtClean="0">
                <a:ea typeface="Times New Roman" charset="0"/>
                <a:cs typeface="Times New Roman" charset="0"/>
              </a:rPr>
              <a:t>The Drainage Basin System</a:t>
            </a:r>
          </a:p>
          <a:p>
            <a:pPr lvl="2">
              <a:lnSpc>
                <a:spcPct val="90000"/>
              </a:lnSpc>
            </a:pPr>
            <a:r>
              <a:rPr lang="en-US" sz="2800" dirty="0">
                <a:ea typeface="Times New Roman" charset="0"/>
                <a:cs typeface="Times New Roman" charset="0"/>
              </a:rPr>
              <a:t>e</a:t>
            </a:r>
            <a:r>
              <a:rPr lang="en-US" sz="2800" dirty="0" smtClean="0">
                <a:ea typeface="Times New Roman" charset="0"/>
                <a:cs typeface="Times New Roman" charset="0"/>
              </a:rPr>
              <a:t>very stream has a drainage basin ranging in size</a:t>
            </a:r>
          </a:p>
          <a:p>
            <a:pPr lvl="2">
              <a:lnSpc>
                <a:spcPct val="90000"/>
              </a:lnSpc>
            </a:pPr>
            <a:r>
              <a:rPr lang="en-US" sz="2800" dirty="0">
                <a:ea typeface="Times New Roman" charset="0"/>
                <a:cs typeface="Times New Roman" charset="0"/>
              </a:rPr>
              <a:t>f</a:t>
            </a:r>
            <a:r>
              <a:rPr lang="en-US" sz="2800" dirty="0" smtClean="0">
                <a:ea typeface="Times New Roman" charset="0"/>
                <a:cs typeface="Times New Roman" charset="0"/>
              </a:rPr>
              <a:t>ormed by ridges that define every drainage basin</a:t>
            </a:r>
          </a:p>
          <a:p>
            <a:pPr lvl="2">
              <a:lnSpc>
                <a:spcPct val="90000"/>
              </a:lnSpc>
            </a:pPr>
            <a:r>
              <a:rPr lang="en-US" sz="2800" dirty="0">
                <a:ea typeface="Times New Roman" charset="0"/>
                <a:cs typeface="Times New Roman" charset="0"/>
              </a:rPr>
              <a:t>c</a:t>
            </a:r>
            <a:r>
              <a:rPr lang="en-US" sz="2800" dirty="0" smtClean="0">
                <a:ea typeface="Times New Roman" charset="0"/>
                <a:cs typeface="Times New Roman" charset="0"/>
              </a:rPr>
              <a:t>atchment area of the drainage basin</a:t>
            </a:r>
          </a:p>
          <a:p>
            <a:pPr lvl="2">
              <a:lnSpc>
                <a:spcPct val="90000"/>
              </a:lnSpc>
            </a:pPr>
            <a:r>
              <a:rPr lang="en-US" sz="2800" dirty="0" smtClean="0">
                <a:ea typeface="Times New Roman" charset="0"/>
                <a:cs typeface="Times New Roman" charset="0"/>
              </a:rPr>
              <a:t>Water moves downslope as sheetflow or overland flow</a:t>
            </a:r>
          </a:p>
          <a:p>
            <a:pPr lvl="2">
              <a:lnSpc>
                <a:spcPct val="90000"/>
              </a:lnSpc>
            </a:pPr>
            <a:r>
              <a:rPr lang="en-US" sz="2800" dirty="0" smtClean="0">
                <a:ea typeface="Times New Roman" charset="0"/>
                <a:cs typeface="Times New Roman" charset="0"/>
              </a:rPr>
              <a:t>Interfluve – high ground that separates one valley from another, therefore directing sheetflow; ravine or gully</a:t>
            </a:r>
          </a:p>
          <a:p>
            <a:pPr lvl="2">
              <a:lnSpc>
                <a:spcPct val="90000"/>
              </a:lnSpc>
            </a:pPr>
            <a:r>
              <a:rPr lang="en-US" sz="2800" dirty="0" smtClean="0">
                <a:ea typeface="Times New Roman" charset="0"/>
                <a:cs typeface="Times New Roman" charset="0"/>
              </a:rPr>
              <a:t>Surface runoffs concentrate in rills (small-scale grooves) or deeper channels, then into a stream</a:t>
            </a:r>
          </a:p>
          <a:p>
            <a:pPr lvl="2">
              <a:lnSpc>
                <a:spcPct val="90000"/>
              </a:lnSpc>
            </a:pPr>
            <a:endParaRPr lang="en-US" dirty="0" smtClean="0">
              <a:ea typeface="Times New Roman" charset="0"/>
              <a:cs typeface="Times New Roman" charset="0"/>
            </a:endParaRPr>
          </a:p>
          <a:p>
            <a:pPr lvl="1">
              <a:lnSpc>
                <a:spcPct val="90000"/>
              </a:lnSpc>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descr="EG6_Figure_11_03-L"/>
          <p:cNvPicPr>
            <a:picLocks noChangeAspect="1" noChangeArrowheads="1"/>
          </p:cNvPicPr>
          <p:nvPr/>
        </p:nvPicPr>
        <p:blipFill>
          <a:blip r:embed="rId3"/>
          <a:srcRect/>
          <a:stretch>
            <a:fillRect/>
          </a:stretch>
        </p:blipFill>
        <p:spPr bwMode="auto">
          <a:xfrm>
            <a:off x="381000" y="36513"/>
            <a:ext cx="8426450" cy="6584950"/>
          </a:xfrm>
          <a:prstGeom prst="rect">
            <a:avLst/>
          </a:prstGeom>
          <a:noFill/>
          <a:ln w="9525">
            <a:noFill/>
            <a:miter lim="800000"/>
            <a:headEnd/>
            <a:tailEnd/>
          </a:ln>
        </p:spPr>
      </p:pic>
      <p:sp>
        <p:nvSpPr>
          <p:cNvPr id="41987" name="Rectangle 4"/>
          <p:cNvSpPr>
            <a:spLocks noGrp="1" noChangeArrowheads="1"/>
          </p:cNvSpPr>
          <p:nvPr>
            <p:ph type="title"/>
          </p:nvPr>
        </p:nvSpPr>
        <p:spPr>
          <a:xfrm>
            <a:off x="0" y="0"/>
            <a:ext cx="7772400" cy="762000"/>
          </a:xfrm>
        </p:spPr>
        <p:txBody>
          <a:bodyPr/>
          <a:lstStyle/>
          <a:p>
            <a:pPr algn="l" eaLnBrk="1" hangingPunct="1"/>
            <a:r>
              <a:rPr lang="en-US">
                <a:solidFill>
                  <a:srgbClr val="16165D"/>
                </a:solidFill>
              </a:rPr>
              <a:t>Drainage Basin</a:t>
            </a:r>
          </a:p>
        </p:txBody>
      </p:sp>
      <p:sp>
        <p:nvSpPr>
          <p:cNvPr id="41988" name="Text Box 7"/>
          <p:cNvSpPr txBox="1">
            <a:spLocks noChangeArrowheads="1"/>
          </p:cNvSpPr>
          <p:nvPr/>
        </p:nvSpPr>
        <p:spPr bwMode="auto">
          <a:xfrm>
            <a:off x="7970838" y="6254750"/>
            <a:ext cx="1171575" cy="336550"/>
          </a:xfrm>
          <a:prstGeom prst="rect">
            <a:avLst/>
          </a:prstGeom>
          <a:noFill/>
          <a:ln w="9525">
            <a:noFill/>
            <a:miter lim="800000"/>
            <a:headEnd/>
            <a:tailEnd/>
          </a:ln>
        </p:spPr>
        <p:txBody>
          <a:bodyPr wrap="none">
            <a:prstTxWarp prst="textNoShape">
              <a:avLst/>
            </a:prstTxWarp>
            <a:spAutoFit/>
          </a:bodyPr>
          <a:lstStyle/>
          <a:p>
            <a:r>
              <a:rPr lang="en-US"/>
              <a:t>Figure  11.3</a:t>
            </a:r>
          </a:p>
        </p:txBody>
      </p:sp>
      <p:sp>
        <p:nvSpPr>
          <p:cNvPr id="4198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199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TotalTime>
  <Words>1267</Words>
  <Application>Microsoft Macintosh PowerPoint</Application>
  <PresentationFormat>On-screen Show (4:3)</PresentationFormat>
  <Paragraphs>277</Paragraphs>
  <Slides>53</Slides>
  <Notes>36</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River Systems and Landforms</vt:lpstr>
      <vt:lpstr>PowerPoint Presentation</vt:lpstr>
      <vt:lpstr>Fluvial Processes and Landscapes  </vt:lpstr>
      <vt:lpstr>PowerPoint Presentation</vt:lpstr>
      <vt:lpstr>Powell’s Journey to Base Level</vt:lpstr>
      <vt:lpstr>Ultimate and Local Base Levels</vt:lpstr>
      <vt:lpstr>Fluvial Processes and Landscapes  </vt:lpstr>
      <vt:lpstr>Drainage Basin</vt:lpstr>
      <vt:lpstr>Drainage Basin System</vt:lpstr>
      <vt:lpstr>Fluvial Processes and Landscapes</vt:lpstr>
      <vt:lpstr>Drainage  Basins Of the US &amp; Canada </vt:lpstr>
      <vt:lpstr>An International Drainage basin - The Danube River</vt:lpstr>
      <vt:lpstr>Fluvial Processes and Landscapes</vt:lpstr>
      <vt:lpstr>The Delaware  River Basin</vt:lpstr>
      <vt:lpstr>PowerPoint Presentation</vt:lpstr>
      <vt:lpstr>PowerPoint Presentation</vt:lpstr>
      <vt:lpstr>Fluvial Processes and Landscapes</vt:lpstr>
      <vt:lpstr>Fluvial Processes and Landscapes</vt:lpstr>
      <vt:lpstr>Highly Dissected Drainage</vt:lpstr>
      <vt:lpstr>Drainage Patterns</vt:lpstr>
      <vt:lpstr>Streamflow Characteristics  </vt:lpstr>
      <vt:lpstr>Stream Channel Flood Response</vt:lpstr>
      <vt:lpstr>Streamflow Characteristics</vt:lpstr>
      <vt:lpstr>Stream Velocity and Discharge</vt:lpstr>
      <vt:lpstr>Streamflow Characteristics</vt:lpstr>
      <vt:lpstr>Fluvial Transport</vt:lpstr>
      <vt:lpstr>Braided Stream</vt:lpstr>
      <vt:lpstr>Streamflow Characteristics</vt:lpstr>
      <vt:lpstr>Meandering Stream Profile</vt:lpstr>
      <vt:lpstr> Meandering Stream Development</vt:lpstr>
      <vt:lpstr>Itkillik River, Alaska</vt:lpstr>
      <vt:lpstr>Rivers as  Political  Boundaries</vt:lpstr>
      <vt:lpstr>Longitudinal Profile of a Stream showing its gradient</vt:lpstr>
      <vt:lpstr>Retreat of Niagara Falls</vt:lpstr>
      <vt:lpstr>Entrenched  Meanders</vt:lpstr>
      <vt:lpstr>Nickpoint</vt:lpstr>
      <vt:lpstr>Streamflow Characteristics</vt:lpstr>
      <vt:lpstr>PowerPoint Presentation</vt:lpstr>
      <vt:lpstr>PowerPoint Presentation</vt:lpstr>
      <vt:lpstr>PowerPoint Presentation</vt:lpstr>
      <vt:lpstr>PowerPoint Presentation</vt:lpstr>
      <vt:lpstr>Levee Break, New Orleans</vt:lpstr>
      <vt:lpstr>Alluvial  Terraces</vt:lpstr>
      <vt:lpstr>Ganges River  Delta</vt:lpstr>
      <vt:lpstr>Nile River Delta</vt:lpstr>
      <vt:lpstr>Mississippi River Delta</vt:lpstr>
      <vt:lpstr>Mississippi River  Delta</vt:lpstr>
      <vt:lpstr>Floods and River Management  </vt:lpstr>
      <vt:lpstr>Streamflow Measurement</vt:lpstr>
      <vt:lpstr>Urban Flooding</vt:lpstr>
      <vt:lpstr>Weir and Bypass Channel</vt:lpstr>
      <vt:lpstr>End of Lecture</vt:lpstr>
    </vt:vector>
  </TitlesOfParts>
  <Company>University of Lethbridge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River Systems and Landforms  </dc:title>
  <dc:creator>Jennifer Thomas</dc:creator>
  <cp:lastModifiedBy>Evan</cp:lastModifiedBy>
  <cp:revision>14</cp:revision>
  <dcterms:created xsi:type="dcterms:W3CDTF">2011-06-05T04:55:31Z</dcterms:created>
  <dcterms:modified xsi:type="dcterms:W3CDTF">2014-06-02T16:24:28Z</dcterms:modified>
</cp:coreProperties>
</file>